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2"/>
  </p:notesMasterIdLst>
  <p:sldIdLst>
    <p:sldId id="330" r:id="rId3"/>
    <p:sldId id="262" r:id="rId4"/>
    <p:sldId id="300" r:id="rId5"/>
    <p:sldId id="304" r:id="rId6"/>
    <p:sldId id="305" r:id="rId7"/>
    <p:sldId id="274" r:id="rId8"/>
    <p:sldId id="326" r:id="rId9"/>
    <p:sldId id="306" r:id="rId10"/>
    <p:sldId id="307" r:id="rId11"/>
    <p:sldId id="277" r:id="rId12"/>
    <p:sldId id="308" r:id="rId13"/>
    <p:sldId id="273" r:id="rId14"/>
    <p:sldId id="302" r:id="rId15"/>
    <p:sldId id="303" r:id="rId16"/>
    <p:sldId id="288" r:id="rId17"/>
    <p:sldId id="321" r:id="rId18"/>
    <p:sldId id="286" r:id="rId19"/>
    <p:sldId id="331" r:id="rId20"/>
    <p:sldId id="281" r:id="rId21"/>
    <p:sldId id="283" r:id="rId22"/>
    <p:sldId id="284" r:id="rId23"/>
    <p:sldId id="279" r:id="rId24"/>
    <p:sldId id="316" r:id="rId25"/>
    <p:sldId id="327" r:id="rId26"/>
    <p:sldId id="317" r:id="rId27"/>
    <p:sldId id="322" r:id="rId28"/>
    <p:sldId id="290" r:id="rId29"/>
    <p:sldId id="323" r:id="rId30"/>
    <p:sldId id="325" r:id="rId31"/>
    <p:sldId id="324" r:id="rId32"/>
    <p:sldId id="266" r:id="rId33"/>
    <p:sldId id="289" r:id="rId34"/>
    <p:sldId id="291" r:id="rId35"/>
    <p:sldId id="293" r:id="rId36"/>
    <p:sldId id="294" r:id="rId37"/>
    <p:sldId id="295" r:id="rId38"/>
    <p:sldId id="296" r:id="rId39"/>
    <p:sldId id="328" r:id="rId40"/>
    <p:sldId id="32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3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0BAC-6744-4540-9BD5-F8F059D880E9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6FF8F-B32A-4A9D-887E-674B2978D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7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3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9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6FF8F-B32A-4A9D-887E-674B2978D6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6FF8F-B32A-4A9D-887E-674B2978D6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50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0907cc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0907cc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02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63B-5DDE-4BC5-B145-98412C11D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2CEA2-3D18-4E8C-A09B-B81951C7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3CFBD-CF81-42FF-B27E-9903AA76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B67A-17AB-423F-A12A-6C9082F4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7C58D-4FDE-4B37-9DD1-EEE6444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9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CDF0-7149-4E1C-B77A-F8BF21D5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3E3DB-EA4F-4B84-ACE0-637B0FF8C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6C57-9E7B-433E-A9B2-9CBBB6B5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9C12-AA23-4BCE-8668-BA9FD30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B675-CD11-476E-AD23-00DBC8F8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70E09-9F6C-4953-A16C-E85FD87D9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8F68F-A351-4914-87CD-6EB6795B7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60BB-5E45-4A93-9894-E18AE28A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FAD4D-A8B0-4065-B13E-4B15DE64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AC7E-2CA1-48BF-8828-9A029A45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05582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88272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17109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5975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4247581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389190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368765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0933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9437-8542-45E0-A266-4CC2E59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141EF-CB7E-4585-84FB-9850F8E48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AC669-AC6B-442A-A78D-77727922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597-F20C-41E7-9B1E-F68C6281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C5DE-DAB1-4817-B173-06A6882C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34500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86968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24154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BCF6-4FDF-4011-A3EA-91D311B6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F9EB3-A763-4071-948E-67E26D3A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6C21-5D3A-459E-A8EF-C39F867C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DCED-2466-4200-BA69-BB4D4B84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CD81E-619F-4A1D-A9DA-CCD57E08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3E9E-2369-4D3E-8C61-82A54BCB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DEDA-D8B7-42B3-923E-C06A79DFE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D0575-393A-453D-B9E1-2180157F3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8A899-7750-4488-B0C4-A7B9E625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DFD9-7872-4F83-86DF-AC70E76A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BD92-666E-4774-A17B-C95F4885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23BA-7C8B-4189-82E5-59936D5F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E478-295C-4934-BB1F-AC7B8F245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22D30-53F0-48FB-8FC1-4B553CA9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2C6DF-8A61-4A7C-B8DA-B5C0EA801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A1F75-B441-45D0-88BE-35323F20F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ED465-0C10-4070-8B66-1682933D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39904-B3F1-4ED6-BAEB-8FA7B093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D40D4-F981-4C96-88BE-7F516393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6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6519-E461-488E-B1F7-DCCFDBB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254B1-862D-48BC-A413-6905E810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37D9-78BB-454D-8D94-4E1FB825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80453-59DF-4D51-B45E-219B698D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4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D5454-8C73-4992-AE5A-DC2EAA7C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0281D-C4CB-4D53-95D8-2DB8E8FB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32F8-28E3-47FE-95C9-D3E6E464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A72B-C07D-485A-90B2-F9A5A30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FB-31A0-4364-89EA-2E32B5B9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D7CB3-E264-455A-BB6C-3FA020EF9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632AC-D717-40D8-9253-69D839ED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5D677-2E9C-4861-901E-F032F32E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5020B-0082-4995-8553-0622DAB8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C3AE-B2FA-477C-9CFF-F22B7970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11B6D-47D6-4DBA-9310-D1DAEC65E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5A2FF-D04A-4C51-8A6A-649180640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8DCDE-7036-4B7C-9152-AFDEDBA8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B8BB-70F3-402E-900B-CD299E4D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A184-7B3D-4B03-A371-864AC9D4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9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625BF-CD51-4687-B283-5C0783BF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8461-0A3B-4FBF-96CD-6C9254CA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EE4E-9821-4C72-9434-E8A8397CB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6ED5B-C5D3-4B67-B66C-48081D78C59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CAEB0-CF1C-437E-B56D-F7BB84AFC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0666-DB7A-419C-828D-275E7FAE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3A0E-B8F3-4851-AA66-7E41A847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ar" smtClean="0"/>
              <a:pPr/>
              <a:t>‹#›</a:t>
            </a:fld>
            <a:endParaRPr lang="ar"/>
          </a:p>
        </p:txBody>
      </p:sp>
    </p:spTree>
    <p:extLst>
      <p:ext uri="{BB962C8B-B14F-4D97-AF65-F5344CB8AC3E}">
        <p14:creationId xmlns:p14="http://schemas.microsoft.com/office/powerpoint/2010/main" val="1619640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1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17" Type="http://schemas.microsoft.com/office/2007/relationships/hdphoto" Target="../media/hdphoto11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6.png"/><Relationship Id="rId19" Type="http://schemas.microsoft.com/office/2007/relationships/hdphoto" Target="../media/hdphoto12.wdp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1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17" Type="http://schemas.microsoft.com/office/2007/relationships/hdphoto" Target="../media/hdphoto11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6.png"/><Relationship Id="rId19" Type="http://schemas.microsoft.com/office/2007/relationships/hdphoto" Target="../media/hdphoto12.wdp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9.wdp"/><Relationship Id="rId1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17" Type="http://schemas.microsoft.com/office/2007/relationships/hdphoto" Target="../media/hdphoto11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6.png"/><Relationship Id="rId19" Type="http://schemas.microsoft.com/office/2007/relationships/hdphoto" Target="../media/hdphoto12.wdp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267340" y="2132723"/>
            <a:ext cx="4744628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75542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66;p18">
            <a:extLst>
              <a:ext uri="{FF2B5EF4-FFF2-40B4-BE49-F238E27FC236}">
                <a16:creationId xmlns:a16="http://schemas.microsoft.com/office/drawing/2014/main" id="{7EDD5FEB-5CB8-4824-B50E-6A54C95CE5D4}"/>
              </a:ext>
            </a:extLst>
          </p:cNvPr>
          <p:cNvSpPr txBox="1">
            <a:spLocks/>
          </p:cNvSpPr>
          <p:nvPr/>
        </p:nvSpPr>
        <p:spPr>
          <a:xfrm>
            <a:off x="3267340" y="2137494"/>
            <a:ext cx="4744628" cy="318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sz="3600" b="1" ker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Factory Design Pattern</a:t>
            </a:r>
            <a:endParaRPr lang="en-US" sz="3600" b="1" kern="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4" name="Google Shape;166;p18">
            <a:extLst>
              <a:ext uri="{FF2B5EF4-FFF2-40B4-BE49-F238E27FC236}">
                <a16:creationId xmlns:a16="http://schemas.microsoft.com/office/drawing/2014/main" id="{B7439618-F519-4902-A370-456FC99C092C}"/>
              </a:ext>
            </a:extLst>
          </p:cNvPr>
          <p:cNvSpPr txBox="1">
            <a:spLocks/>
          </p:cNvSpPr>
          <p:nvPr/>
        </p:nvSpPr>
        <p:spPr>
          <a:xfrm>
            <a:off x="3453212" y="3862814"/>
            <a:ext cx="5047828" cy="143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US" b="1" kern="0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Marya Amouri</a:t>
            </a:r>
          </a:p>
        </p:txBody>
      </p:sp>
    </p:spTree>
    <p:extLst>
      <p:ext uri="{BB962C8B-B14F-4D97-AF65-F5344CB8AC3E}">
        <p14:creationId xmlns:p14="http://schemas.microsoft.com/office/powerpoint/2010/main" val="107941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17" y="1535824"/>
            <a:ext cx="4320822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Simple Factory</a:t>
            </a:r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17" y="2865618"/>
            <a:ext cx="4219222" cy="27463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 factory class creates and returns instances of various classes based on input parameters.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6452833" y="4082877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7152743" y="1934989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9567332" y="1626042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991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974" y="1547373"/>
            <a:ext cx="4732317" cy="132556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Comic Sans MS" panose="030F0702030302020204" pitchFamily="66" charset="0"/>
              </a:rPr>
              <a:t>Factory Method</a:t>
            </a:r>
            <a:endParaRPr lang="en-US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74" y="2877167"/>
            <a:ext cx="4621041" cy="2746375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E</a:t>
            </a: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ach subclass of a superclass provides its own factory method for creating instances of its specific class.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441" y="1892730"/>
            <a:ext cx="5483577" cy="2796501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Method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 is a creational design pattern that provides an interface for creating objects in a superclass, but allows subclasses to alter the type of objects that will be created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effectLst/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1725-E4C3-4CC9-B324-D42534D3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28" y="480872"/>
            <a:ext cx="513787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B27CED-1BA5-4BB8-8249-B43E99C19D49}"/>
              </a:ext>
            </a:extLst>
          </p:cNvPr>
          <p:cNvSpPr/>
          <p:nvPr/>
        </p:nvSpPr>
        <p:spPr>
          <a:xfrm>
            <a:off x="4619826" y="206645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A0050D-69F7-4AEF-AF07-3DD50772A509}"/>
              </a:ext>
            </a:extLst>
          </p:cNvPr>
          <p:cNvSpPr/>
          <p:nvPr/>
        </p:nvSpPr>
        <p:spPr>
          <a:xfrm>
            <a:off x="1140576" y="2775583"/>
            <a:ext cx="1817118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64A938-1BCF-4230-9073-0468DD2D1E40}"/>
              </a:ext>
            </a:extLst>
          </p:cNvPr>
          <p:cNvSpPr/>
          <p:nvPr/>
        </p:nvSpPr>
        <p:spPr>
          <a:xfrm>
            <a:off x="975758" y="4248186"/>
            <a:ext cx="2128687" cy="94489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10992A-DAB7-4396-A9F1-E219900A927A}"/>
              </a:ext>
            </a:extLst>
          </p:cNvPr>
          <p:cNvSpPr/>
          <p:nvPr/>
        </p:nvSpPr>
        <p:spPr>
          <a:xfrm>
            <a:off x="7989559" y="2517718"/>
            <a:ext cx="3343758" cy="94514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981FE-F13C-4632-9BFE-00A8F62120FE}"/>
              </a:ext>
            </a:extLst>
          </p:cNvPr>
          <p:cNvSpPr/>
          <p:nvPr/>
        </p:nvSpPr>
        <p:spPr>
          <a:xfrm>
            <a:off x="7989559" y="4817871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FCBF5C-2F35-45BC-8A97-F2FC901673C6}"/>
              </a:ext>
            </a:extLst>
          </p:cNvPr>
          <p:cNvSpPr/>
          <p:nvPr/>
        </p:nvSpPr>
        <p:spPr>
          <a:xfrm>
            <a:off x="4761519" y="4460241"/>
            <a:ext cx="2417135" cy="140997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1DAE-9E63-44BD-B4A8-1B71A6E5529D}"/>
              </a:ext>
            </a:extLst>
          </p:cNvPr>
          <p:cNvSpPr/>
          <p:nvPr/>
        </p:nvSpPr>
        <p:spPr>
          <a:xfrm>
            <a:off x="6773331" y="5136443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03F74E-3CFD-4280-BCA5-9A27A18C1201}"/>
              </a:ext>
            </a:extLst>
          </p:cNvPr>
          <p:cNvSpPr/>
          <p:nvPr/>
        </p:nvSpPr>
        <p:spPr>
          <a:xfrm>
            <a:off x="6749622" y="3097521"/>
            <a:ext cx="135467" cy="15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B2009-FA50-471F-AE8D-EA226250FCA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040102" y="3720474"/>
            <a:ext cx="9033" cy="527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4AFB43-FD9B-43E3-B1FC-D2233C90B16A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5970087" y="3567289"/>
            <a:ext cx="2532" cy="892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BE228D-7A57-4070-8564-0998BBFFEBB8}"/>
              </a:ext>
            </a:extLst>
          </p:cNvPr>
          <p:cNvCxnSpPr>
            <a:cxnSpLocks/>
          </p:cNvCxnSpPr>
          <p:nvPr/>
        </p:nvCxnSpPr>
        <p:spPr>
          <a:xfrm flipH="1">
            <a:off x="3099385" y="4720631"/>
            <a:ext cx="1662134" cy="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858B55-6801-449D-882D-F945CCDA467C}"/>
              </a:ext>
            </a:extLst>
          </p:cNvPr>
          <p:cNvCxnSpPr>
            <a:cxnSpLocks/>
          </p:cNvCxnSpPr>
          <p:nvPr/>
        </p:nvCxnSpPr>
        <p:spPr>
          <a:xfrm flipH="1">
            <a:off x="6825905" y="3172775"/>
            <a:ext cx="1163654" cy="1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8DF691-25CA-4FA8-95C8-6E424175DDBD}"/>
              </a:ext>
            </a:extLst>
          </p:cNvPr>
          <p:cNvCxnSpPr>
            <a:cxnSpLocks/>
            <a:stCxn id="9" idx="1"/>
            <a:endCxn id="3" idx="6"/>
          </p:cNvCxnSpPr>
          <p:nvPr/>
        </p:nvCxnSpPr>
        <p:spPr>
          <a:xfrm flipH="1" flipV="1">
            <a:off x="6908798" y="5211697"/>
            <a:ext cx="1080761" cy="8338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ED120E-A2AC-4E32-B674-E65959213948}"/>
              </a:ext>
            </a:extLst>
          </p:cNvPr>
          <p:cNvSpPr txBox="1"/>
          <p:nvPr/>
        </p:nvSpPr>
        <p:spPr>
          <a:xfrm>
            <a:off x="1428614" y="3070300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IProduct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332B72-D52F-41E6-9E0A-442E5A9FCC58}"/>
              </a:ext>
            </a:extLst>
          </p:cNvPr>
          <p:cNvSpPr txBox="1"/>
          <p:nvPr/>
        </p:nvSpPr>
        <p:spPr>
          <a:xfrm>
            <a:off x="1463040" y="4489799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Product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02EA9-2009-4356-ACB4-B5D56087D189}"/>
              </a:ext>
            </a:extLst>
          </p:cNvPr>
          <p:cNvSpPr txBox="1"/>
          <p:nvPr/>
        </p:nvSpPr>
        <p:spPr>
          <a:xfrm>
            <a:off x="5306291" y="2124376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ICreator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F890F0-D4B5-4A51-B448-9E9F38234B48}"/>
              </a:ext>
            </a:extLst>
          </p:cNvPr>
          <p:cNvSpPr txBox="1"/>
          <p:nvPr/>
        </p:nvSpPr>
        <p:spPr>
          <a:xfrm>
            <a:off x="4868125" y="2667236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91F3B8-CF2D-4FEB-9DB3-1B4F7BA442E9}"/>
              </a:ext>
            </a:extLst>
          </p:cNvPr>
          <p:cNvSpPr txBox="1"/>
          <p:nvPr/>
        </p:nvSpPr>
        <p:spPr>
          <a:xfrm>
            <a:off x="4844416" y="2972720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DA5F0-C757-45BF-A127-8339417AA642}"/>
              </a:ext>
            </a:extLst>
          </p:cNvPr>
          <p:cNvSpPr txBox="1"/>
          <p:nvPr/>
        </p:nvSpPr>
        <p:spPr>
          <a:xfrm>
            <a:off x="4901481" y="4951464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FactoryMethod()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34F083-A143-4344-8D63-F3F5C6A883C5}"/>
              </a:ext>
            </a:extLst>
          </p:cNvPr>
          <p:cNvSpPr txBox="1"/>
          <p:nvPr/>
        </p:nvSpPr>
        <p:spPr>
          <a:xfrm>
            <a:off x="8125026" y="4951464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return concrete Product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82A26-ED9B-4911-97C0-25EB4B3D03CB}"/>
              </a:ext>
            </a:extLst>
          </p:cNvPr>
          <p:cNvSpPr txBox="1"/>
          <p:nvPr/>
        </p:nvSpPr>
        <p:spPr>
          <a:xfrm>
            <a:off x="8125025" y="2741887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Product = FactoryMethod()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A0154-50FB-4B26-B646-A7514D588342}"/>
              </a:ext>
            </a:extLst>
          </p:cNvPr>
          <p:cNvSpPr txBox="1"/>
          <p:nvPr/>
        </p:nvSpPr>
        <p:spPr>
          <a:xfrm>
            <a:off x="5338426" y="4447548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E0BE58-30F0-49DA-BCF2-6A35B8FB5522}"/>
              </a:ext>
            </a:extLst>
          </p:cNvPr>
          <p:cNvSpPr txBox="1"/>
          <p:nvPr/>
        </p:nvSpPr>
        <p:spPr>
          <a:xfrm>
            <a:off x="4913346" y="5296748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Operation()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98D3A38-9B93-4DAA-9EE5-6B1FD92CAE63}"/>
              </a:ext>
            </a:extLst>
          </p:cNvPr>
          <p:cNvCxnSpPr>
            <a:cxnSpLocks/>
          </p:cNvCxnSpPr>
          <p:nvPr/>
        </p:nvCxnSpPr>
        <p:spPr>
          <a:xfrm flipV="1">
            <a:off x="4619826" y="254492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C1E37D-5611-4340-A4CD-3E44BE05C79B}"/>
              </a:ext>
            </a:extLst>
          </p:cNvPr>
          <p:cNvCxnSpPr>
            <a:cxnSpLocks/>
          </p:cNvCxnSpPr>
          <p:nvPr/>
        </p:nvCxnSpPr>
        <p:spPr>
          <a:xfrm>
            <a:off x="4749648" y="4898661"/>
            <a:ext cx="24290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09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actory Method pattern">
            <a:extLst>
              <a:ext uri="{FF2B5EF4-FFF2-40B4-BE49-F238E27FC236}">
                <a16:creationId xmlns:a16="http://schemas.microsoft.com/office/drawing/2014/main" id="{2FB38F18-BC91-4240-BE8D-61EA13C91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8356"/>
            <a:ext cx="12192000" cy="670560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3A7DC6-C57D-4C47-9C47-E6A36E24403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596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E3E-E28E-4B37-A9B1-BB9FCBD2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20" y="101599"/>
            <a:ext cx="229108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7170" name="Picture 2" descr="Adding a new transportation class to the program causes an issue">
            <a:extLst>
              <a:ext uri="{FF2B5EF4-FFF2-40B4-BE49-F238E27FC236}">
                <a16:creationId xmlns:a16="http://schemas.microsoft.com/office/drawing/2014/main" id="{7174F1CC-81DC-4ACA-A7FC-FF62F5026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0" y="1128889"/>
            <a:ext cx="11435644" cy="52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0A4280-DB09-4439-A3DE-80A334A22DE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4;p25">
            <a:extLst>
              <a:ext uri="{FF2B5EF4-FFF2-40B4-BE49-F238E27FC236}">
                <a16:creationId xmlns:a16="http://schemas.microsoft.com/office/drawing/2014/main" id="{A5946A8C-267A-4E0C-9CB6-598BC38FFE12}"/>
              </a:ext>
            </a:extLst>
          </p:cNvPr>
          <p:cNvSpPr txBox="1">
            <a:spLocks/>
          </p:cNvSpPr>
          <p:nvPr/>
        </p:nvSpPr>
        <p:spPr>
          <a:xfrm>
            <a:off x="233797" y="606797"/>
            <a:ext cx="5708674" cy="22095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C6ECFB-865D-4850-86AF-06BB29AEBEF1}"/>
              </a:ext>
            </a:extLst>
          </p:cNvPr>
          <p:cNvCxnSpPr>
            <a:cxnSpLocks/>
          </p:cNvCxnSpPr>
          <p:nvPr/>
        </p:nvCxnSpPr>
        <p:spPr>
          <a:xfrm>
            <a:off x="1276381" y="3141108"/>
            <a:ext cx="5050497" cy="0"/>
          </a:xfrm>
          <a:prstGeom prst="straightConnector1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B270B2-F336-401B-A5E0-E67AB868A013}"/>
              </a:ext>
            </a:extLst>
          </p:cNvPr>
          <p:cNvSpPr txBox="1"/>
          <p:nvPr/>
        </p:nvSpPr>
        <p:spPr>
          <a:xfrm>
            <a:off x="1116471" y="3790572"/>
            <a:ext cx="5963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When adding Sea Track: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Most of your code is coupled to the Truck class.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Adding Ships into the app would require making changes to the entire codebase.</a:t>
            </a:r>
          </a:p>
        </p:txBody>
      </p:sp>
      <p:pic>
        <p:nvPicPr>
          <p:cNvPr id="11" name="Picture 2" descr="Problem - Free people icons">
            <a:extLst>
              <a:ext uri="{FF2B5EF4-FFF2-40B4-BE49-F238E27FC236}">
                <a16:creationId xmlns:a16="http://schemas.microsoft.com/office/drawing/2014/main" id="{DA2B2782-205E-4F7B-9BD8-2FF30731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72" y="2444044"/>
            <a:ext cx="3510279" cy="35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1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B7-39C5-4F60-A726-E3819396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247" y="204817"/>
            <a:ext cx="286004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FA7577-8B9C-4958-AF0D-6FCAE9D6D9CC}"/>
              </a:ext>
            </a:extLst>
          </p:cNvPr>
          <p:cNvSpPr/>
          <p:nvPr/>
        </p:nvSpPr>
        <p:spPr>
          <a:xfrm>
            <a:off x="6956490" y="1549092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5255E4-75FF-4564-A4EB-5A067E341C26}"/>
              </a:ext>
            </a:extLst>
          </p:cNvPr>
          <p:cNvSpPr/>
          <p:nvPr/>
        </p:nvSpPr>
        <p:spPr>
          <a:xfrm>
            <a:off x="5360811" y="5991889"/>
            <a:ext cx="3236953" cy="615926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65728-01D4-4E77-BC6D-E431A5E0956F}"/>
              </a:ext>
            </a:extLst>
          </p:cNvPr>
          <p:cNvSpPr/>
          <p:nvPr/>
        </p:nvSpPr>
        <p:spPr>
          <a:xfrm>
            <a:off x="8574966" y="581574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3D416B-9B02-43D6-B824-457778D00B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749417" y="2886212"/>
            <a:ext cx="6895" cy="417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C3076-58F1-4D5E-8A4F-B319E6930440}"/>
              </a:ext>
            </a:extLst>
          </p:cNvPr>
          <p:cNvCxnSpPr>
            <a:cxnSpLocks/>
          </p:cNvCxnSpPr>
          <p:nvPr/>
        </p:nvCxnSpPr>
        <p:spPr>
          <a:xfrm flipV="1">
            <a:off x="8275414" y="3028444"/>
            <a:ext cx="13152" cy="625436"/>
          </a:xfrm>
          <a:prstGeom prst="straightConnector1">
            <a:avLst/>
          </a:prstGeom>
          <a:ln w="76200"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62AAF-676A-4DF1-81A3-9DF32BDAFD4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3727440" y="2281324"/>
            <a:ext cx="3229050" cy="1818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FF9AB-13C8-44FE-972D-3A854AE6BF89}"/>
              </a:ext>
            </a:extLst>
          </p:cNvPr>
          <p:cNvCxnSpPr>
            <a:cxnSpLocks/>
          </p:cNvCxnSpPr>
          <p:nvPr/>
        </p:nvCxnSpPr>
        <p:spPr>
          <a:xfrm flipH="1" flipV="1">
            <a:off x="6956490" y="3685371"/>
            <a:ext cx="3236953" cy="2642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7F03F-FA79-4DF3-B132-A3E80BE58D6E}"/>
              </a:ext>
            </a:extLst>
          </p:cNvPr>
          <p:cNvCxnSpPr>
            <a:cxnSpLocks/>
            <a:stCxn id="7" idx="0"/>
            <a:endCxn id="69" idx="2"/>
          </p:cNvCxnSpPr>
          <p:nvPr/>
        </p:nvCxnSpPr>
        <p:spPr>
          <a:xfrm flipV="1">
            <a:off x="6979288" y="5663370"/>
            <a:ext cx="9859" cy="328519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9D2F2-D15C-4AB7-9C03-6771633E7B47}"/>
              </a:ext>
            </a:extLst>
          </p:cNvPr>
          <p:cNvSpPr txBox="1"/>
          <p:nvPr/>
        </p:nvSpPr>
        <p:spPr>
          <a:xfrm>
            <a:off x="7642955" y="1607010"/>
            <a:ext cx="126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ICreator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1ADB1-D638-41D3-99E8-55350B8B214D}"/>
              </a:ext>
            </a:extLst>
          </p:cNvPr>
          <p:cNvSpPr txBox="1"/>
          <p:nvPr/>
        </p:nvSpPr>
        <p:spPr>
          <a:xfrm>
            <a:off x="7204789" y="2149870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2612D-43AD-400F-A5AE-E4C74C9C862C}"/>
              </a:ext>
            </a:extLst>
          </p:cNvPr>
          <p:cNvSpPr txBox="1"/>
          <p:nvPr/>
        </p:nvSpPr>
        <p:spPr>
          <a:xfrm>
            <a:off x="8907874" y="856774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IProduct = CreateProduct()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E4FF6-0BF0-4E1B-9EAB-418E31221454}"/>
              </a:ext>
            </a:extLst>
          </p:cNvPr>
          <p:cNvSpPr txBox="1"/>
          <p:nvPr/>
        </p:nvSpPr>
        <p:spPr>
          <a:xfrm>
            <a:off x="5873685" y="6081946"/>
            <a:ext cx="35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Return new ProductA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BBDC37-B06D-48DE-9F04-6153995ADA98}"/>
              </a:ext>
            </a:extLst>
          </p:cNvPr>
          <p:cNvCxnSpPr>
            <a:cxnSpLocks/>
          </p:cNvCxnSpPr>
          <p:nvPr/>
        </p:nvCxnSpPr>
        <p:spPr>
          <a:xfrm flipV="1">
            <a:off x="6956490" y="2027556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094E76-35BC-4F8C-9286-032F2FD5E682}"/>
              </a:ext>
            </a:extLst>
          </p:cNvPr>
          <p:cNvGrpSpPr/>
          <p:nvPr/>
        </p:nvGrpSpPr>
        <p:grpSpPr>
          <a:xfrm>
            <a:off x="1785184" y="1676436"/>
            <a:ext cx="1942256" cy="1209776"/>
            <a:chOff x="815341" y="1719281"/>
            <a:chExt cx="1942256" cy="1209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347552-C96D-4C59-BC37-3A11776B9106}"/>
                </a:ext>
              </a:extLst>
            </p:cNvPr>
            <p:cNvSpPr/>
            <p:nvPr/>
          </p:nvSpPr>
          <p:spPr>
            <a:xfrm>
              <a:off x="815341" y="1719281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29FD62-7098-44AF-9490-99718FBDC1EF}"/>
                </a:ext>
              </a:extLst>
            </p:cNvPr>
            <p:cNvSpPr txBox="1"/>
            <p:nvPr/>
          </p:nvSpPr>
          <p:spPr>
            <a:xfrm>
              <a:off x="1255241" y="1882063"/>
              <a:ext cx="1048667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IProduct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957E47-DE56-4F51-B5FA-27142B24ABC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815341" y="2324169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878CCD-9341-4935-ADB8-F9E9C8F1249C}"/>
                </a:ext>
              </a:extLst>
            </p:cNvPr>
            <p:cNvSpPr txBox="1"/>
            <p:nvPr/>
          </p:nvSpPr>
          <p:spPr>
            <a:xfrm>
              <a:off x="993337" y="2411177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BDFE47-815D-4247-960B-1CC75FD7AB1B}"/>
              </a:ext>
            </a:extLst>
          </p:cNvPr>
          <p:cNvGrpSpPr/>
          <p:nvPr/>
        </p:nvGrpSpPr>
        <p:grpSpPr>
          <a:xfrm>
            <a:off x="822983" y="3508460"/>
            <a:ext cx="1789504" cy="1209776"/>
            <a:chOff x="146935" y="4095256"/>
            <a:chExt cx="1942256" cy="120977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128282A-019F-424C-B96D-113218B17FAD}"/>
                </a:ext>
              </a:extLst>
            </p:cNvPr>
            <p:cNvSpPr/>
            <p:nvPr/>
          </p:nvSpPr>
          <p:spPr>
            <a:xfrm>
              <a:off x="146935" y="4095256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138FC4-4104-4072-B16D-AF8847F23CC1}"/>
                </a:ext>
              </a:extLst>
            </p:cNvPr>
            <p:cNvSpPr txBox="1"/>
            <p:nvPr/>
          </p:nvSpPr>
          <p:spPr>
            <a:xfrm>
              <a:off x="435179" y="4258038"/>
              <a:ext cx="1200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ProductA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673148-8C8A-4864-A64B-D699DFA1366C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146935" y="470014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4DEF51-1826-42AB-B41B-2C36999C9202}"/>
                </a:ext>
              </a:extLst>
            </p:cNvPr>
            <p:cNvSpPr txBox="1"/>
            <p:nvPr/>
          </p:nvSpPr>
          <p:spPr>
            <a:xfrm>
              <a:off x="324931" y="4787152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4E5E1B-8D99-46BC-BA1A-40576A75939B}"/>
              </a:ext>
            </a:extLst>
          </p:cNvPr>
          <p:cNvGrpSpPr/>
          <p:nvPr/>
        </p:nvGrpSpPr>
        <p:grpSpPr>
          <a:xfrm>
            <a:off x="2835220" y="3491099"/>
            <a:ext cx="1784440" cy="1209776"/>
            <a:chOff x="2525170" y="4062728"/>
            <a:chExt cx="1942256" cy="12097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BBD9AC7-C9E3-44E4-BEB8-C9BE95905DBA}"/>
                </a:ext>
              </a:extLst>
            </p:cNvPr>
            <p:cNvSpPr/>
            <p:nvPr/>
          </p:nvSpPr>
          <p:spPr>
            <a:xfrm>
              <a:off x="2525170" y="4062728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25BF58-9FF5-4843-9018-92FC8BA762CB}"/>
                </a:ext>
              </a:extLst>
            </p:cNvPr>
            <p:cNvSpPr txBox="1"/>
            <p:nvPr/>
          </p:nvSpPr>
          <p:spPr>
            <a:xfrm>
              <a:off x="2827467" y="4225509"/>
              <a:ext cx="1186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ProductB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CC8AF8-B286-4724-89AC-6BDC1F3AB6E8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2525170" y="4667616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96BDE-90E3-445A-9977-9F1C9E43ED8D}"/>
                </a:ext>
              </a:extLst>
            </p:cNvPr>
            <p:cNvSpPr txBox="1"/>
            <p:nvPr/>
          </p:nvSpPr>
          <p:spPr>
            <a:xfrm>
              <a:off x="2703166" y="4754624"/>
              <a:ext cx="1719875" cy="34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+DoStuff()</a:t>
              </a:r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20AEAF6-C036-4955-B9DC-6E3924651758}"/>
              </a:ext>
            </a:extLst>
          </p:cNvPr>
          <p:cNvSpPr/>
          <p:nvPr/>
        </p:nvSpPr>
        <p:spPr>
          <a:xfrm>
            <a:off x="5636354" y="4162539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049F91-E44D-4EAB-BE65-A7EF137D4637}"/>
              </a:ext>
            </a:extLst>
          </p:cNvPr>
          <p:cNvSpPr txBox="1"/>
          <p:nvPr/>
        </p:nvSpPr>
        <p:spPr>
          <a:xfrm>
            <a:off x="6303549" y="4220457"/>
            <a:ext cx="138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B901B5-288F-4946-8DFC-17692B8D2136}"/>
              </a:ext>
            </a:extLst>
          </p:cNvPr>
          <p:cNvSpPr txBox="1"/>
          <p:nvPr/>
        </p:nvSpPr>
        <p:spPr>
          <a:xfrm>
            <a:off x="5986253" y="4763317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AC40DF-7392-465C-B34D-502E347DFBC8}"/>
              </a:ext>
            </a:extLst>
          </p:cNvPr>
          <p:cNvCxnSpPr>
            <a:cxnSpLocks/>
          </p:cNvCxnSpPr>
          <p:nvPr/>
        </p:nvCxnSpPr>
        <p:spPr>
          <a:xfrm flipV="1">
            <a:off x="5737954" y="4641003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073E31-E3FD-4703-882F-18FAF9B2C38A}"/>
              </a:ext>
            </a:extLst>
          </p:cNvPr>
          <p:cNvSpPr/>
          <p:nvPr/>
        </p:nvSpPr>
        <p:spPr>
          <a:xfrm>
            <a:off x="8907874" y="411334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CD81EE-02B0-4A8B-B86B-9E549BC3B4DD}"/>
              </a:ext>
            </a:extLst>
          </p:cNvPr>
          <p:cNvSpPr txBox="1"/>
          <p:nvPr/>
        </p:nvSpPr>
        <p:spPr>
          <a:xfrm>
            <a:off x="9594339" y="4171266"/>
            <a:ext cx="129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CreatorB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31599-AF1D-47AB-ACCA-7F2BB5145A2F}"/>
              </a:ext>
            </a:extLst>
          </p:cNvPr>
          <p:cNvSpPr txBox="1"/>
          <p:nvPr/>
        </p:nvSpPr>
        <p:spPr>
          <a:xfrm>
            <a:off x="9156173" y="4714126"/>
            <a:ext cx="20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+CreateProduct()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AB4A7-252A-41A0-A7CD-D9991D7623E0}"/>
              </a:ext>
            </a:extLst>
          </p:cNvPr>
          <p:cNvCxnSpPr>
            <a:cxnSpLocks/>
          </p:cNvCxnSpPr>
          <p:nvPr/>
        </p:nvCxnSpPr>
        <p:spPr>
          <a:xfrm flipV="1">
            <a:off x="8907874" y="459181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34F444-99E3-4451-8AD0-211A8276047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989147" y="3671242"/>
            <a:ext cx="0" cy="49129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408FAC-3088-4F2C-9BF9-537F04A3366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240654" y="3685371"/>
            <a:ext cx="0" cy="485895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8384C8-08C8-4402-8699-1FB990E68F8E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9662075" y="1385901"/>
            <a:ext cx="584770" cy="913607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831000-9646-4083-BCC8-650D989FCE4F}"/>
              </a:ext>
            </a:extLst>
          </p:cNvPr>
          <p:cNvCxnSpPr>
            <a:cxnSpLocks/>
          </p:cNvCxnSpPr>
          <p:nvPr/>
        </p:nvCxnSpPr>
        <p:spPr>
          <a:xfrm flipV="1">
            <a:off x="1641519" y="3288299"/>
            <a:ext cx="2275068" cy="30307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F587C9-60C1-41B8-8A8A-254A6BDFC512}"/>
              </a:ext>
            </a:extLst>
          </p:cNvPr>
          <p:cNvCxnSpPr>
            <a:cxnSpLocks/>
          </p:cNvCxnSpPr>
          <p:nvPr/>
        </p:nvCxnSpPr>
        <p:spPr>
          <a:xfrm flipV="1">
            <a:off x="3881862" y="3288299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F5A914-AFBB-4BAC-8B59-B3F0D649643B}"/>
              </a:ext>
            </a:extLst>
          </p:cNvPr>
          <p:cNvCxnSpPr>
            <a:cxnSpLocks/>
          </p:cNvCxnSpPr>
          <p:nvPr/>
        </p:nvCxnSpPr>
        <p:spPr>
          <a:xfrm flipV="1">
            <a:off x="1673028" y="3313374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796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5AB7-39C5-4F60-A726-E3819396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247" y="204817"/>
            <a:ext cx="286004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FA7577-8B9C-4958-AF0D-6FCAE9D6D9CC}"/>
              </a:ext>
            </a:extLst>
          </p:cNvPr>
          <p:cNvSpPr/>
          <p:nvPr/>
        </p:nvSpPr>
        <p:spPr>
          <a:xfrm>
            <a:off x="6956490" y="1549092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5255E4-75FF-4564-A4EB-5A067E341C26}"/>
              </a:ext>
            </a:extLst>
          </p:cNvPr>
          <p:cNvSpPr/>
          <p:nvPr/>
        </p:nvSpPr>
        <p:spPr>
          <a:xfrm>
            <a:off x="5360811" y="5991889"/>
            <a:ext cx="3236953" cy="615926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65728-01D4-4E77-BC6D-E431A5E0956F}"/>
              </a:ext>
            </a:extLst>
          </p:cNvPr>
          <p:cNvSpPr/>
          <p:nvPr/>
        </p:nvSpPr>
        <p:spPr>
          <a:xfrm>
            <a:off x="8574966" y="581574"/>
            <a:ext cx="3343758" cy="80432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3D416B-9B02-43D6-B824-457778D00BD9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755912" y="2970959"/>
            <a:ext cx="22741" cy="428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6C3076-58F1-4D5E-8A4F-B319E6930440}"/>
              </a:ext>
            </a:extLst>
          </p:cNvPr>
          <p:cNvCxnSpPr>
            <a:cxnSpLocks/>
          </p:cNvCxnSpPr>
          <p:nvPr/>
        </p:nvCxnSpPr>
        <p:spPr>
          <a:xfrm flipV="1">
            <a:off x="8275414" y="3028444"/>
            <a:ext cx="13152" cy="625436"/>
          </a:xfrm>
          <a:prstGeom prst="straightConnector1">
            <a:avLst/>
          </a:prstGeom>
          <a:ln w="76200"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62AAF-676A-4DF1-81A3-9DF32BDAFD4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3727040" y="2288985"/>
            <a:ext cx="3229450" cy="1052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FF9AB-13C8-44FE-972D-3A854AE6BF89}"/>
              </a:ext>
            </a:extLst>
          </p:cNvPr>
          <p:cNvCxnSpPr>
            <a:cxnSpLocks/>
          </p:cNvCxnSpPr>
          <p:nvPr/>
        </p:nvCxnSpPr>
        <p:spPr>
          <a:xfrm flipH="1" flipV="1">
            <a:off x="6956490" y="3685371"/>
            <a:ext cx="3236953" cy="2642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7F03F-FA79-4DF3-B132-A3E80BE58D6E}"/>
              </a:ext>
            </a:extLst>
          </p:cNvPr>
          <p:cNvCxnSpPr>
            <a:cxnSpLocks/>
            <a:stCxn id="7" idx="0"/>
            <a:endCxn id="69" idx="2"/>
          </p:cNvCxnSpPr>
          <p:nvPr/>
        </p:nvCxnSpPr>
        <p:spPr>
          <a:xfrm flipV="1">
            <a:off x="6979288" y="5663370"/>
            <a:ext cx="9859" cy="328519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9D2F2-D15C-4AB7-9C03-6771633E7B47}"/>
              </a:ext>
            </a:extLst>
          </p:cNvPr>
          <p:cNvSpPr txBox="1"/>
          <p:nvPr/>
        </p:nvSpPr>
        <p:spPr>
          <a:xfrm>
            <a:off x="7642955" y="1607010"/>
            <a:ext cx="126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IDialog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1ADB1-D638-41D3-99E8-55350B8B214D}"/>
              </a:ext>
            </a:extLst>
          </p:cNvPr>
          <p:cNvSpPr txBox="1"/>
          <p:nvPr/>
        </p:nvSpPr>
        <p:spPr>
          <a:xfrm>
            <a:off x="7204789" y="2149870"/>
            <a:ext cx="207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+Render()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+CreateButton()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2612D-43AD-400F-A5AE-E4C74C9C862C}"/>
              </a:ext>
            </a:extLst>
          </p:cNvPr>
          <p:cNvSpPr txBox="1"/>
          <p:nvPr/>
        </p:nvSpPr>
        <p:spPr>
          <a:xfrm>
            <a:off x="8907874" y="856774"/>
            <a:ext cx="35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IButton = CreateButton()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1E4FF6-0BF0-4E1B-9EAB-418E31221454}"/>
              </a:ext>
            </a:extLst>
          </p:cNvPr>
          <p:cNvSpPr txBox="1"/>
          <p:nvPr/>
        </p:nvSpPr>
        <p:spPr>
          <a:xfrm>
            <a:off x="5435519" y="6099797"/>
            <a:ext cx="35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Return new WindowsButton()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BBDC37-B06D-48DE-9F04-6153995ADA98}"/>
              </a:ext>
            </a:extLst>
          </p:cNvPr>
          <p:cNvCxnSpPr>
            <a:cxnSpLocks/>
          </p:cNvCxnSpPr>
          <p:nvPr/>
        </p:nvCxnSpPr>
        <p:spPr>
          <a:xfrm flipV="1">
            <a:off x="6956490" y="2027556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094E76-35BC-4F8C-9286-032F2FD5E682}"/>
              </a:ext>
            </a:extLst>
          </p:cNvPr>
          <p:cNvGrpSpPr/>
          <p:nvPr/>
        </p:nvGrpSpPr>
        <p:grpSpPr>
          <a:xfrm>
            <a:off x="1784784" y="1607010"/>
            <a:ext cx="2055006" cy="1363949"/>
            <a:chOff x="815341" y="1606331"/>
            <a:chExt cx="2055006" cy="1209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347552-C96D-4C59-BC37-3A11776B9106}"/>
                </a:ext>
              </a:extLst>
            </p:cNvPr>
            <p:cNvSpPr/>
            <p:nvPr/>
          </p:nvSpPr>
          <p:spPr>
            <a:xfrm>
              <a:off x="815341" y="1606331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29FD62-7098-44AF-9490-99718FBDC1EF}"/>
                </a:ext>
              </a:extLst>
            </p:cNvPr>
            <p:cNvSpPr txBox="1"/>
            <p:nvPr/>
          </p:nvSpPr>
          <p:spPr>
            <a:xfrm>
              <a:off x="1262135" y="1732195"/>
              <a:ext cx="1048667" cy="327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IButton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957E47-DE56-4F51-B5FA-27142B24ABCA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1" y="216115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878CCD-9341-4935-ADB8-F9E9C8F1249C}"/>
                </a:ext>
              </a:extLst>
            </p:cNvPr>
            <p:cNvSpPr txBox="1"/>
            <p:nvPr/>
          </p:nvSpPr>
          <p:spPr>
            <a:xfrm>
              <a:off x="1150472" y="2210379"/>
              <a:ext cx="1719875" cy="57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BDFE47-815D-4247-960B-1CC75FD7AB1B}"/>
              </a:ext>
            </a:extLst>
          </p:cNvPr>
          <p:cNvGrpSpPr/>
          <p:nvPr/>
        </p:nvGrpSpPr>
        <p:grpSpPr>
          <a:xfrm>
            <a:off x="822583" y="3566379"/>
            <a:ext cx="1789504" cy="1504687"/>
            <a:chOff x="146935" y="4095256"/>
            <a:chExt cx="1942256" cy="121288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128282A-019F-424C-B96D-113218B17FAD}"/>
                </a:ext>
              </a:extLst>
            </p:cNvPr>
            <p:cNvSpPr/>
            <p:nvPr/>
          </p:nvSpPr>
          <p:spPr>
            <a:xfrm>
              <a:off x="146935" y="4095256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138FC4-4104-4072-B16D-AF8847F23CC1}"/>
                </a:ext>
              </a:extLst>
            </p:cNvPr>
            <p:cNvSpPr txBox="1"/>
            <p:nvPr/>
          </p:nvSpPr>
          <p:spPr>
            <a:xfrm>
              <a:off x="510942" y="4163985"/>
              <a:ext cx="1310572" cy="52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WindowsButton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673148-8C8A-4864-A64B-D699DFA1366C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146935" y="4700144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4DEF51-1826-42AB-B41B-2C36999C9202}"/>
                </a:ext>
              </a:extLst>
            </p:cNvPr>
            <p:cNvSpPr txBox="1"/>
            <p:nvPr/>
          </p:nvSpPr>
          <p:spPr>
            <a:xfrm>
              <a:off x="324931" y="4787152"/>
              <a:ext cx="1719876" cy="52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4E5E1B-8D99-46BC-BA1A-40576A75939B}"/>
              </a:ext>
            </a:extLst>
          </p:cNvPr>
          <p:cNvGrpSpPr/>
          <p:nvPr/>
        </p:nvGrpSpPr>
        <p:grpSpPr>
          <a:xfrm>
            <a:off x="2834820" y="3549017"/>
            <a:ext cx="1784440" cy="1551091"/>
            <a:chOff x="2525170" y="4062728"/>
            <a:chExt cx="1942256" cy="12097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BBD9AC7-C9E3-44E4-BEB8-C9BE95905DBA}"/>
                </a:ext>
              </a:extLst>
            </p:cNvPr>
            <p:cNvSpPr/>
            <p:nvPr/>
          </p:nvSpPr>
          <p:spPr>
            <a:xfrm>
              <a:off x="2525170" y="4062728"/>
              <a:ext cx="1942256" cy="1209776"/>
            </a:xfrm>
            <a:prstGeom prst="round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25BF58-9FF5-4843-9018-92FC8BA762CB}"/>
                </a:ext>
              </a:extLst>
            </p:cNvPr>
            <p:cNvSpPr txBox="1"/>
            <p:nvPr/>
          </p:nvSpPr>
          <p:spPr>
            <a:xfrm>
              <a:off x="3071241" y="4163509"/>
              <a:ext cx="1186270" cy="50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Web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Button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CC8AF8-B286-4724-89AC-6BDC1F3AB6E8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2525170" y="4667616"/>
              <a:ext cx="1942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296BDE-90E3-445A-9977-9F1C9E43ED8D}"/>
                </a:ext>
              </a:extLst>
            </p:cNvPr>
            <p:cNvSpPr txBox="1"/>
            <p:nvPr/>
          </p:nvSpPr>
          <p:spPr>
            <a:xfrm>
              <a:off x="2703166" y="4754624"/>
              <a:ext cx="1719875" cy="50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+Render()</a:t>
              </a:r>
            </a:p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+OnClick()</a:t>
              </a:r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20AEAF6-C036-4955-B9DC-6E3924651758}"/>
              </a:ext>
            </a:extLst>
          </p:cNvPr>
          <p:cNvSpPr/>
          <p:nvPr/>
        </p:nvSpPr>
        <p:spPr>
          <a:xfrm>
            <a:off x="5636354" y="4162539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049F91-E44D-4EAB-BE65-A7EF137D4637}"/>
              </a:ext>
            </a:extLst>
          </p:cNvPr>
          <p:cNvSpPr txBox="1"/>
          <p:nvPr/>
        </p:nvSpPr>
        <p:spPr>
          <a:xfrm>
            <a:off x="6006516" y="4221296"/>
            <a:ext cx="32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WindowsDialog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B901B5-288F-4946-8DFC-17692B8D2136}"/>
              </a:ext>
            </a:extLst>
          </p:cNvPr>
          <p:cNvSpPr txBox="1"/>
          <p:nvPr/>
        </p:nvSpPr>
        <p:spPr>
          <a:xfrm>
            <a:off x="5986253" y="4763317"/>
            <a:ext cx="2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+CreateProduct()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AC40DF-7392-465C-B34D-502E347DFBC8}"/>
              </a:ext>
            </a:extLst>
          </p:cNvPr>
          <p:cNvCxnSpPr>
            <a:cxnSpLocks/>
          </p:cNvCxnSpPr>
          <p:nvPr/>
        </p:nvCxnSpPr>
        <p:spPr>
          <a:xfrm flipV="1">
            <a:off x="5737954" y="4641003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073E31-E3FD-4703-882F-18FAF9B2C38A}"/>
              </a:ext>
            </a:extLst>
          </p:cNvPr>
          <p:cNvSpPr/>
          <p:nvPr/>
        </p:nvSpPr>
        <p:spPr>
          <a:xfrm>
            <a:off x="8907874" y="4113348"/>
            <a:ext cx="2705585" cy="1500831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CD81EE-02B0-4A8B-B86B-9E549BC3B4DD}"/>
              </a:ext>
            </a:extLst>
          </p:cNvPr>
          <p:cNvSpPr txBox="1"/>
          <p:nvPr/>
        </p:nvSpPr>
        <p:spPr>
          <a:xfrm>
            <a:off x="9430079" y="4168205"/>
            <a:ext cx="160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WebDialog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31599-AF1D-47AB-ACCA-7F2BB5145A2F}"/>
              </a:ext>
            </a:extLst>
          </p:cNvPr>
          <p:cNvSpPr txBox="1"/>
          <p:nvPr/>
        </p:nvSpPr>
        <p:spPr>
          <a:xfrm>
            <a:off x="9156173" y="4714126"/>
            <a:ext cx="2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+CreateProduct()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AB4A7-252A-41A0-A7CD-D9991D7623E0}"/>
              </a:ext>
            </a:extLst>
          </p:cNvPr>
          <p:cNvCxnSpPr>
            <a:cxnSpLocks/>
          </p:cNvCxnSpPr>
          <p:nvPr/>
        </p:nvCxnSpPr>
        <p:spPr>
          <a:xfrm flipV="1">
            <a:off x="8907874" y="4591812"/>
            <a:ext cx="27055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34F444-99E3-4451-8AD0-211A82760478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989147" y="3671242"/>
            <a:ext cx="0" cy="491297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408FAC-3088-4F2C-9BF9-537F04A33663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226100" y="3685371"/>
            <a:ext cx="7798" cy="482834"/>
          </a:xfrm>
          <a:prstGeom prst="straightConnector1">
            <a:avLst/>
          </a:prstGeom>
          <a:ln w="76200"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8384C8-08C8-4402-8699-1FB990E68F8E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9662075" y="1385901"/>
            <a:ext cx="584770" cy="913607"/>
          </a:xfrm>
          <a:prstGeom prst="straightConnector1">
            <a:avLst/>
          </a:prstGeom>
          <a:ln w="76200">
            <a:solidFill>
              <a:srgbClr val="6D310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831000-9646-4083-BCC8-650D989FCE4F}"/>
              </a:ext>
            </a:extLst>
          </p:cNvPr>
          <p:cNvCxnSpPr>
            <a:cxnSpLocks/>
          </p:cNvCxnSpPr>
          <p:nvPr/>
        </p:nvCxnSpPr>
        <p:spPr>
          <a:xfrm flipV="1">
            <a:off x="1641119" y="3346218"/>
            <a:ext cx="2275068" cy="30307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F587C9-60C1-41B8-8A8A-254A6BDFC512}"/>
              </a:ext>
            </a:extLst>
          </p:cNvPr>
          <p:cNvCxnSpPr>
            <a:cxnSpLocks/>
          </p:cNvCxnSpPr>
          <p:nvPr/>
        </p:nvCxnSpPr>
        <p:spPr>
          <a:xfrm flipV="1">
            <a:off x="3881462" y="3346218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1F5A914-AFBB-4BAC-8B59-B3F0D649643B}"/>
              </a:ext>
            </a:extLst>
          </p:cNvPr>
          <p:cNvCxnSpPr>
            <a:cxnSpLocks/>
          </p:cNvCxnSpPr>
          <p:nvPr/>
        </p:nvCxnSpPr>
        <p:spPr>
          <a:xfrm flipV="1">
            <a:off x="1672628" y="3371293"/>
            <a:ext cx="0" cy="2028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03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197-4D05-4F5E-AFC6-489ED357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711" y="1172633"/>
            <a:ext cx="10515600" cy="55798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Söhne Mono"/>
              </a:rPr>
              <a:t>// Define the interface for the Product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ProductA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ProductA"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ProductB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IProduct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Use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Console.WriteLine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"Using ProductB"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);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 }</a:t>
            </a:r>
            <a:endParaRPr lang="en-US" sz="36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3616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ack coding GIF by Matthew Butler">
            <a:extLst>
              <a:ext uri="{FF2B5EF4-FFF2-40B4-BE49-F238E27FC236}">
                <a16:creationId xmlns:a16="http://schemas.microsoft.com/office/drawing/2014/main" id="{603205A9-502A-4379-964A-45AA7BF97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1" y="0"/>
            <a:ext cx="11967739" cy="6858000"/>
          </a:xfrm>
          <a:prstGeom prst="rect">
            <a:avLst/>
          </a:prstGeom>
          <a:solidFill>
            <a:schemeClr val="bg1">
              <a:alpha val="10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6C45D9-CCBF-4153-B3D9-FA0FD514CFA7}"/>
              </a:ext>
            </a:extLst>
          </p:cNvPr>
          <p:cNvSpPr/>
          <p:nvPr/>
        </p:nvSpPr>
        <p:spPr>
          <a:xfrm>
            <a:off x="6949440" y="0"/>
            <a:ext cx="524256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BFF83-01A5-4C91-A7A8-836A510B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119" y="822960"/>
            <a:ext cx="35734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D353-D0A5-41F7-ADF6-99D00718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119" y="2148523"/>
            <a:ext cx="4592321" cy="348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Every codebase can be improved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Using factory method is a more extensible alternative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1BABEE-7F0A-462D-9C6F-17096B5CC661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ow to Draw a Factory - Really Easy Drawing Tutorial">
            <a:extLst>
              <a:ext uri="{FF2B5EF4-FFF2-40B4-BE49-F238E27FC236}">
                <a16:creationId xmlns:a16="http://schemas.microsoft.com/office/drawing/2014/main" id="{B9341BF9-FD2D-4969-B8DB-AECEDB96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711898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1C6445-9736-4922-8261-40ABC7AD0653}"/>
              </a:ext>
            </a:extLst>
          </p:cNvPr>
          <p:cNvSpPr txBox="1">
            <a:spLocks/>
          </p:cNvSpPr>
          <p:nvPr/>
        </p:nvSpPr>
        <p:spPr>
          <a:xfrm>
            <a:off x="-4777317" y="3429000"/>
            <a:ext cx="4016305" cy="203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  <a:endParaRPr lang="en-US" sz="3600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A52C3-FEC6-4EF3-9285-7AA92B0FEA8A}"/>
              </a:ext>
            </a:extLst>
          </p:cNvPr>
          <p:cNvSpPr txBox="1">
            <a:spLocks/>
          </p:cNvSpPr>
          <p:nvPr/>
        </p:nvSpPr>
        <p:spPr>
          <a:xfrm>
            <a:off x="-3748175" y="822960"/>
            <a:ext cx="342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1726228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67" y="842257"/>
            <a:ext cx="10515600" cy="53541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ProductAFactory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ProductA();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ProductBFactory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sz="2400" b="0" i="0" dirty="0" err="1">
                <a:solidFill>
                  <a:srgbClr val="F22C3D"/>
                </a:solidFill>
                <a:effectLst/>
                <a:latin typeface="Söhne Mono"/>
              </a:rPr>
              <a:t>IProductFactory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IProduct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CreateProduct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ProductB();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287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4BFC-BB7C-425C-BDB6-D4D37519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533" y="1051102"/>
            <a:ext cx="10515600" cy="5004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latin typeface="Söhne Mono"/>
              </a:rPr>
              <a:t>Program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static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void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Main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[]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args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)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factoryA.CreateProduct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productA.Use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ProductBFactory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	IProduct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factoryB.CreateProduct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productB.Use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}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8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A080-486C-48A0-A0B4-6A00F346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540" y="1721485"/>
            <a:ext cx="5074920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86CD91-DC0C-4FA4-A5F9-19F8B3D0FD60}"/>
              </a:ext>
            </a:extLst>
          </p:cNvPr>
          <p:cNvCxnSpPr>
            <a:cxnSpLocks/>
          </p:cNvCxnSpPr>
          <p:nvPr/>
        </p:nvCxnSpPr>
        <p:spPr>
          <a:xfrm flipH="1">
            <a:off x="1813560" y="3810053"/>
            <a:ext cx="882396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65987B-1F9A-4D1B-BA19-EFFC1C1B0249}"/>
              </a:ext>
            </a:extLst>
          </p:cNvPr>
          <p:cNvSpPr/>
          <p:nvPr/>
        </p:nvSpPr>
        <p:spPr>
          <a:xfrm>
            <a:off x="10637520" y="308223"/>
            <a:ext cx="1051560" cy="1170203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354400-3110-4C49-8103-5859E2FDDCBC}"/>
              </a:ext>
            </a:extLst>
          </p:cNvPr>
          <p:cNvSpPr/>
          <p:nvPr/>
        </p:nvSpPr>
        <p:spPr>
          <a:xfrm>
            <a:off x="-369176" y="5904727"/>
            <a:ext cx="12911695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5C8F0-7ECD-4636-917A-A69976158B7E}"/>
              </a:ext>
            </a:extLst>
          </p:cNvPr>
          <p:cNvSpPr/>
          <p:nvPr/>
        </p:nvSpPr>
        <p:spPr>
          <a:xfrm>
            <a:off x="11253610" y="-635791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0114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263" y="1547373"/>
            <a:ext cx="4914023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64" y="2877167"/>
            <a:ext cx="4798474" cy="2746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mic Sans MS" panose="030F0702030302020204" pitchFamily="66" charset="0"/>
              </a:rPr>
              <a:t>is a creational design pattern that lets you produce families of related objects without specifying their concrete classes.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D6D073-A2E5-4E64-A1D2-5C25F4008B70}"/>
              </a:ext>
            </a:extLst>
          </p:cNvPr>
          <p:cNvSpPr/>
          <p:nvPr/>
        </p:nvSpPr>
        <p:spPr>
          <a:xfrm>
            <a:off x="759715" y="38006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7D63F4-D5D2-40D9-82EA-B1B5BA822920}"/>
              </a:ext>
            </a:extLst>
          </p:cNvPr>
          <p:cNvSpPr/>
          <p:nvPr/>
        </p:nvSpPr>
        <p:spPr>
          <a:xfrm>
            <a:off x="1459625" y="1652767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F54FA-1A72-4593-98AC-83C9E390AEBA}"/>
              </a:ext>
            </a:extLst>
          </p:cNvPr>
          <p:cNvSpPr/>
          <p:nvPr/>
        </p:nvSpPr>
        <p:spPr>
          <a:xfrm>
            <a:off x="3874214" y="1343820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4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C7C4-BB11-4A5A-9E0E-CDCA0F2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96" y="1441399"/>
            <a:ext cx="4741867" cy="1325563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Abstract Factory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65F-82DC-48CB-8C48-E0609F89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415" y="3132437"/>
            <a:ext cx="4630367" cy="2746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factory interface is defined that has several factory methods for creating families of related objects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A2477-0262-44EF-8B00-63E880ECF2CA}"/>
              </a:ext>
            </a:extLst>
          </p:cNvPr>
          <p:cNvCxnSpPr>
            <a:cxnSpLocks/>
          </p:cNvCxnSpPr>
          <p:nvPr/>
        </p:nvCxnSpPr>
        <p:spPr>
          <a:xfrm>
            <a:off x="6096000" y="1340432"/>
            <a:ext cx="0" cy="4177136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CA983A-CD3A-4DD8-99CC-A5D629DDDE49}"/>
              </a:ext>
            </a:extLst>
          </p:cNvPr>
          <p:cNvSpPr/>
          <p:nvPr/>
        </p:nvSpPr>
        <p:spPr>
          <a:xfrm>
            <a:off x="8066447" y="4161755"/>
            <a:ext cx="3451218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F1B290-7166-45BF-A346-2BA6E1C11D25}"/>
              </a:ext>
            </a:extLst>
          </p:cNvPr>
          <p:cNvSpPr/>
          <p:nvPr/>
        </p:nvSpPr>
        <p:spPr>
          <a:xfrm>
            <a:off x="7386292" y="1912268"/>
            <a:ext cx="3451218" cy="2828924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39C608-8B70-45AF-8D26-BAAA333B7EDB}"/>
              </a:ext>
            </a:extLst>
          </p:cNvPr>
          <p:cNvSpPr/>
          <p:nvPr/>
        </p:nvSpPr>
        <p:spPr>
          <a:xfrm>
            <a:off x="6706137" y="1496607"/>
            <a:ext cx="1876779" cy="152911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05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8D9BA-9A14-4947-BA97-34AD903ABE0E}"/>
              </a:ext>
            </a:extLst>
          </p:cNvPr>
          <p:cNvSpPr/>
          <p:nvPr/>
        </p:nvSpPr>
        <p:spPr>
          <a:xfrm>
            <a:off x="2574259" y="3994139"/>
            <a:ext cx="2488504" cy="2105906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D93C0B-CC5C-409B-B3C8-D8566AA03CFA}"/>
              </a:ext>
            </a:extLst>
          </p:cNvPr>
          <p:cNvSpPr/>
          <p:nvPr/>
        </p:nvSpPr>
        <p:spPr>
          <a:xfrm>
            <a:off x="4553171" y="944903"/>
            <a:ext cx="6442597" cy="4605515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8BF0-6162-4716-A875-7C2986497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607" y="2124690"/>
            <a:ext cx="54835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Provides interface for creating families of related or dependent objects without specifying there concrete classes</a:t>
            </a:r>
          </a:p>
          <a:p>
            <a:pPr marL="0" indent="0">
              <a:buNone/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Intent Icons - Free SVG &amp; PNG Intent Images - Noun Project">
            <a:extLst>
              <a:ext uri="{FF2B5EF4-FFF2-40B4-BE49-F238E27FC236}">
                <a16:creationId xmlns:a16="http://schemas.microsoft.com/office/drawing/2014/main" id="{3B8B8DFC-5F37-4002-A4D2-6F584E20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11" y="40683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34BD58-A906-4E94-9265-73B56DD63D9B}"/>
              </a:ext>
            </a:extLst>
          </p:cNvPr>
          <p:cNvSpPr/>
          <p:nvPr/>
        </p:nvSpPr>
        <p:spPr>
          <a:xfrm>
            <a:off x="1614704" y="883874"/>
            <a:ext cx="3448059" cy="204028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86FD5-36B5-4DA6-9A81-57262F38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60" y="1461908"/>
            <a:ext cx="2066189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 Intent</a:t>
            </a:r>
            <a:b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</a:b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9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470" y="-31070"/>
            <a:ext cx="3398238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Motivations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237496302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BDA9-55BF-427B-8C77-3DFC948C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45" y="414161"/>
            <a:ext cx="2300111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0B189A-056B-411D-9412-10BC30C0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05" y="1576387"/>
            <a:ext cx="9734903" cy="48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2E2D3A-84ED-4CA5-93BA-0B27E140F351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4015-BABD-4393-8B5C-6C5D47C18BD2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B3AADC-1980-4677-9278-2F0933881926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85A19-9A32-45F8-AB82-24AC756E5D88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F531F9-3E6A-4829-8800-2FF97C1735AA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DD8691-8538-46EA-A687-D4FBF898A8D5}"/>
              </a:ext>
            </a:extLst>
          </p:cNvPr>
          <p:cNvCxnSpPr>
            <a:stCxn id="8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6EE8DC-37A7-4491-AA67-10F961C04440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E3136C-E5A6-4962-A4B7-CAB1BECEE928}"/>
              </a:ext>
            </a:extLst>
          </p:cNvPr>
          <p:cNvCxnSpPr>
            <a:stCxn id="9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022DE1-3DCC-4859-B527-2E69C118F6AC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75F1E2-E7B9-4DA5-9C97-774C8D6BDD20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86A05-2179-47F9-B346-F15BE0C76AED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82015F-06AB-47AE-B53E-009026E5C408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F0A677-A202-49BB-898A-4606E3D99828}"/>
              </a:ext>
            </a:extLst>
          </p:cNvPr>
          <p:cNvCxnSpPr>
            <a:stCxn id="15" idx="0"/>
            <a:endCxn id="1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7B4F8C-1261-4AE0-987E-C58B03A4A31A}"/>
              </a:ext>
            </a:extLst>
          </p:cNvPr>
          <p:cNvCxnSpPr>
            <a:stCxn id="1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542AD-6C03-4BA5-9C52-21D3B557C4F7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F72723-0141-44EB-94BD-40D9C0B98369}"/>
              </a:ext>
            </a:extLst>
          </p:cNvPr>
          <p:cNvCxnSpPr>
            <a:stCxn id="1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25E831-32E2-4A2E-9837-4FC0C1B244E6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ABA8D6-60DE-4CB3-B889-CD5C2008FDB7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98B393-1D06-476F-A04E-439714FA9437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8E0307-DBCA-46DD-8D07-1F4FBA98350F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2B8BA9-8BE2-4B00-99CA-F15856CB5211}"/>
              </a:ext>
            </a:extLst>
          </p:cNvPr>
          <p:cNvCxnSpPr>
            <a:stCxn id="23" idx="0"/>
            <a:endCxn id="2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46422B-1D7C-481F-875A-8F7D5ED592C4}"/>
              </a:ext>
            </a:extLst>
          </p:cNvPr>
          <p:cNvCxnSpPr>
            <a:stCxn id="2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612185-25DC-4DD3-BEEF-7A39035B8085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09B3DC-FBF6-4AF9-92A2-259AA797D7BD}"/>
              </a:ext>
            </a:extLst>
          </p:cNvPr>
          <p:cNvCxnSpPr>
            <a:stCxn id="2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9203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344590-01BA-431A-84EA-16D535212424}"/>
              </a:ext>
            </a:extLst>
          </p:cNvPr>
          <p:cNvSpPr/>
          <p:nvPr/>
        </p:nvSpPr>
        <p:spPr>
          <a:xfrm>
            <a:off x="18654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71337-DA7A-40CE-B380-6AED0E4531D2}"/>
              </a:ext>
            </a:extLst>
          </p:cNvPr>
          <p:cNvSpPr/>
          <p:nvPr/>
        </p:nvSpPr>
        <p:spPr>
          <a:xfrm>
            <a:off x="354121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A831B-D2DE-4618-8FCD-B9664F121A3C}"/>
              </a:ext>
            </a:extLst>
          </p:cNvPr>
          <p:cNvSpPr/>
          <p:nvPr/>
        </p:nvSpPr>
        <p:spPr>
          <a:xfrm>
            <a:off x="3376722" y="328450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BB8BE0-14AD-4A44-9B8A-C5888FD441AC}"/>
              </a:ext>
            </a:extLst>
          </p:cNvPr>
          <p:cNvSpPr/>
          <p:nvPr/>
        </p:nvSpPr>
        <p:spPr>
          <a:xfrm>
            <a:off x="1865421" y="1675840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7F653-B3E0-4DE4-AF86-36AF8800170D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2456676" y="2521378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25CF05-D643-4B7B-BE1F-7E8F5C5E3A8F}"/>
              </a:ext>
            </a:extLst>
          </p:cNvPr>
          <p:cNvCxnSpPr>
            <a:stCxn id="8" idx="0"/>
          </p:cNvCxnSpPr>
          <p:nvPr/>
        </p:nvCxnSpPr>
        <p:spPr>
          <a:xfrm flipV="1">
            <a:off x="945376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EAE137-2BDE-4C78-B29E-C06E49348C17}"/>
              </a:ext>
            </a:extLst>
          </p:cNvPr>
          <p:cNvCxnSpPr>
            <a:cxnSpLocks/>
          </p:cNvCxnSpPr>
          <p:nvPr/>
        </p:nvCxnSpPr>
        <p:spPr>
          <a:xfrm flipV="1">
            <a:off x="945376" y="2840290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3CBB8-1AA9-4E6F-9407-8D9B2A9F2FF1}"/>
              </a:ext>
            </a:extLst>
          </p:cNvPr>
          <p:cNvCxnSpPr>
            <a:stCxn id="9" idx="0"/>
          </p:cNvCxnSpPr>
          <p:nvPr/>
        </p:nvCxnSpPr>
        <p:spPr>
          <a:xfrm flipV="1">
            <a:off x="3967977" y="2840290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B74632-A51A-4435-9F84-2063BBB40E19}"/>
              </a:ext>
            </a:extLst>
          </p:cNvPr>
          <p:cNvSpPr/>
          <p:nvPr/>
        </p:nvSpPr>
        <p:spPr>
          <a:xfrm>
            <a:off x="89238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080F37-C4B5-4A8A-9DC3-45ACD57A0517}"/>
              </a:ext>
            </a:extLst>
          </p:cNvPr>
          <p:cNvSpPr/>
          <p:nvPr/>
        </p:nvSpPr>
        <p:spPr>
          <a:xfrm>
            <a:off x="7412567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1A6391-1016-4938-9AE9-1A540DA556F2}"/>
              </a:ext>
            </a:extLst>
          </p:cNvPr>
          <p:cNvSpPr/>
          <p:nvPr/>
        </p:nvSpPr>
        <p:spPr>
          <a:xfrm>
            <a:off x="10435168" y="3284506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B889614-9178-4ABB-924D-DA224B920D96}"/>
              </a:ext>
            </a:extLst>
          </p:cNvPr>
          <p:cNvSpPr/>
          <p:nvPr/>
        </p:nvSpPr>
        <p:spPr>
          <a:xfrm>
            <a:off x="8923867" y="1675840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2E74A-7B28-4120-A167-577C3E37C752}"/>
              </a:ext>
            </a:extLst>
          </p:cNvPr>
          <p:cNvCxnSpPr>
            <a:stCxn id="35" idx="0"/>
            <a:endCxn id="38" idx="2"/>
          </p:cNvCxnSpPr>
          <p:nvPr/>
        </p:nvCxnSpPr>
        <p:spPr>
          <a:xfrm flipV="1">
            <a:off x="9515122" y="2521378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9B1E63-B9DD-42AA-B709-B5CB54C17A56}"/>
              </a:ext>
            </a:extLst>
          </p:cNvPr>
          <p:cNvCxnSpPr>
            <a:stCxn id="36" idx="0"/>
          </p:cNvCxnSpPr>
          <p:nvPr/>
        </p:nvCxnSpPr>
        <p:spPr>
          <a:xfrm flipV="1">
            <a:off x="8003822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BE3FFC-4C94-4DED-B938-5FA139C32F4A}"/>
              </a:ext>
            </a:extLst>
          </p:cNvPr>
          <p:cNvCxnSpPr>
            <a:cxnSpLocks/>
          </p:cNvCxnSpPr>
          <p:nvPr/>
        </p:nvCxnSpPr>
        <p:spPr>
          <a:xfrm flipV="1">
            <a:off x="8003822" y="2840290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460069-3E37-47CE-A061-6C5787383813}"/>
              </a:ext>
            </a:extLst>
          </p:cNvPr>
          <p:cNvCxnSpPr>
            <a:stCxn id="37" idx="0"/>
          </p:cNvCxnSpPr>
          <p:nvPr/>
        </p:nvCxnSpPr>
        <p:spPr>
          <a:xfrm flipV="1">
            <a:off x="11026423" y="2840290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7BA8EA-C8E9-4AFB-9F34-D0BC135E400C}"/>
              </a:ext>
            </a:extLst>
          </p:cNvPr>
          <p:cNvSpPr/>
          <p:nvPr/>
        </p:nvSpPr>
        <p:spPr>
          <a:xfrm>
            <a:off x="53411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9808205-D31A-4988-8588-5DB59AA1138A}"/>
              </a:ext>
            </a:extLst>
          </p:cNvPr>
          <p:cNvSpPr/>
          <p:nvPr/>
        </p:nvSpPr>
        <p:spPr>
          <a:xfrm>
            <a:off x="3829899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A30163-2700-46C7-A2CE-F3A9BCD9E1D8}"/>
              </a:ext>
            </a:extLst>
          </p:cNvPr>
          <p:cNvSpPr/>
          <p:nvPr/>
        </p:nvSpPr>
        <p:spPr>
          <a:xfrm>
            <a:off x="6852500" y="5344156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AD2DD1-A041-4590-AE92-CE432067D7ED}"/>
              </a:ext>
            </a:extLst>
          </p:cNvPr>
          <p:cNvSpPr/>
          <p:nvPr/>
        </p:nvSpPr>
        <p:spPr>
          <a:xfrm>
            <a:off x="5341199" y="3735490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CC4D4A-18BB-4DE1-9061-5624B7F709C0}"/>
              </a:ext>
            </a:extLst>
          </p:cNvPr>
          <p:cNvCxnSpPr>
            <a:stCxn id="43" idx="0"/>
            <a:endCxn id="46" idx="2"/>
          </p:cNvCxnSpPr>
          <p:nvPr/>
        </p:nvCxnSpPr>
        <p:spPr>
          <a:xfrm flipV="1">
            <a:off x="5932454" y="4581028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88ACEA-95DF-4792-BC78-0ABF4714BDC8}"/>
              </a:ext>
            </a:extLst>
          </p:cNvPr>
          <p:cNvCxnSpPr>
            <a:stCxn id="44" idx="0"/>
          </p:cNvCxnSpPr>
          <p:nvPr/>
        </p:nvCxnSpPr>
        <p:spPr>
          <a:xfrm flipV="1">
            <a:off x="4421154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CE77E-40BA-499B-951A-D2184300A42D}"/>
              </a:ext>
            </a:extLst>
          </p:cNvPr>
          <p:cNvCxnSpPr>
            <a:cxnSpLocks/>
          </p:cNvCxnSpPr>
          <p:nvPr/>
        </p:nvCxnSpPr>
        <p:spPr>
          <a:xfrm flipV="1">
            <a:off x="4421154" y="4899940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65ECB5-632A-445A-96C0-99B96D87293E}"/>
              </a:ext>
            </a:extLst>
          </p:cNvPr>
          <p:cNvCxnSpPr>
            <a:stCxn id="45" idx="0"/>
          </p:cNvCxnSpPr>
          <p:nvPr/>
        </p:nvCxnSpPr>
        <p:spPr>
          <a:xfrm flipV="1">
            <a:off x="7443755" y="4899940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E832CDE2-F245-4FF7-AC39-7A84480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013058"/>
            <a:ext cx="2888757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Furniture Store Class</a:t>
            </a:r>
            <a:r>
              <a:rPr lang="ar-SA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-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  <a:cs typeface="Sakkal Majalla" panose="02000000000000000000" pitchFamily="2" charset="-78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6365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952" y="-31070"/>
            <a:ext cx="4613145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Furniture Store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693ED84-D782-4D07-91AD-A55EF612A29E}"/>
              </a:ext>
            </a:extLst>
          </p:cNvPr>
          <p:cNvSpPr txBox="1">
            <a:spLocks/>
          </p:cNvSpPr>
          <p:nvPr/>
        </p:nvSpPr>
        <p:spPr>
          <a:xfrm>
            <a:off x="1416916" y="2585454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Art Deco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FA5CB5E-9FD0-4E7C-B189-BD5908809681}"/>
              </a:ext>
            </a:extLst>
          </p:cNvPr>
          <p:cNvSpPr txBox="1">
            <a:spLocks/>
          </p:cNvSpPr>
          <p:nvPr/>
        </p:nvSpPr>
        <p:spPr>
          <a:xfrm>
            <a:off x="1320949" y="4067738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EEC7E8F-C20B-4983-89FC-59D882941764}"/>
              </a:ext>
            </a:extLst>
          </p:cNvPr>
          <p:cNvSpPr txBox="1">
            <a:spLocks/>
          </p:cNvSpPr>
          <p:nvPr/>
        </p:nvSpPr>
        <p:spPr>
          <a:xfrm>
            <a:off x="1321979" y="5650104"/>
            <a:ext cx="1185288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9D12AE-0C37-4DD0-BB23-24BC6EBC05EC}"/>
              </a:ext>
            </a:extLst>
          </p:cNvPr>
          <p:cNvSpPr/>
          <p:nvPr/>
        </p:nvSpPr>
        <p:spPr>
          <a:xfrm>
            <a:off x="1420656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E932A0-D3CE-4C4B-B8B9-36F2FB669398}"/>
              </a:ext>
            </a:extLst>
          </p:cNvPr>
          <p:cNvSpPr/>
          <p:nvPr/>
        </p:nvSpPr>
        <p:spPr>
          <a:xfrm>
            <a:off x="-90644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336C70-972C-47FE-8491-BEF8BB2A8E43}"/>
              </a:ext>
            </a:extLst>
          </p:cNvPr>
          <p:cNvSpPr/>
          <p:nvPr/>
        </p:nvSpPr>
        <p:spPr>
          <a:xfrm>
            <a:off x="2931957" y="-1698456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0C38590-EC13-4EF1-B134-65ABF1F4F47E}"/>
              </a:ext>
            </a:extLst>
          </p:cNvPr>
          <p:cNvSpPr/>
          <p:nvPr/>
        </p:nvSpPr>
        <p:spPr>
          <a:xfrm>
            <a:off x="1420656" y="-3307122"/>
            <a:ext cx="1182510" cy="845538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IChair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A2E69F-176C-4DEA-BD4C-A13C0B155E3D}"/>
              </a:ext>
            </a:extLst>
          </p:cNvPr>
          <p:cNvCxnSpPr>
            <a:stCxn id="59" idx="0"/>
            <a:endCxn id="62" idx="2"/>
          </p:cNvCxnSpPr>
          <p:nvPr/>
        </p:nvCxnSpPr>
        <p:spPr>
          <a:xfrm flipV="1">
            <a:off x="2011911" y="-2461584"/>
            <a:ext cx="0" cy="76312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1BCFE0-B225-45F0-8280-53F9BAF2DACC}"/>
              </a:ext>
            </a:extLst>
          </p:cNvPr>
          <p:cNvCxnSpPr>
            <a:stCxn id="60" idx="0"/>
          </p:cNvCxnSpPr>
          <p:nvPr/>
        </p:nvCxnSpPr>
        <p:spPr>
          <a:xfrm flipV="1">
            <a:off x="500611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D4EF1F4-90CA-4694-B8FD-242CCE97C24A}"/>
              </a:ext>
            </a:extLst>
          </p:cNvPr>
          <p:cNvCxnSpPr>
            <a:cxnSpLocks/>
          </p:cNvCxnSpPr>
          <p:nvPr/>
        </p:nvCxnSpPr>
        <p:spPr>
          <a:xfrm flipV="1">
            <a:off x="500611" y="-2142672"/>
            <a:ext cx="3022601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4B7E0-A7CB-41A0-88E8-2F025C428E02}"/>
              </a:ext>
            </a:extLst>
          </p:cNvPr>
          <p:cNvCxnSpPr>
            <a:stCxn id="61" idx="0"/>
          </p:cNvCxnSpPr>
          <p:nvPr/>
        </p:nvCxnSpPr>
        <p:spPr>
          <a:xfrm flipV="1">
            <a:off x="3523212" y="-2142672"/>
            <a:ext cx="0" cy="44421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CE1C2DE-D788-43B2-A36C-A93278F7ADB8}"/>
              </a:ext>
            </a:extLst>
          </p:cNvPr>
          <p:cNvSpPr/>
          <p:nvPr/>
        </p:nvSpPr>
        <p:spPr>
          <a:xfrm>
            <a:off x="55327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497D18C-2ED6-4DAB-96C7-5ECD581259BC}"/>
              </a:ext>
            </a:extLst>
          </p:cNvPr>
          <p:cNvSpPr/>
          <p:nvPr/>
        </p:nvSpPr>
        <p:spPr>
          <a:xfrm>
            <a:off x="4021447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ArtSofa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C021E9-93BD-4086-883C-65792DF5D686}"/>
              </a:ext>
            </a:extLst>
          </p:cNvPr>
          <p:cNvSpPr/>
          <p:nvPr/>
        </p:nvSpPr>
        <p:spPr>
          <a:xfrm>
            <a:off x="7044048" y="9605963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Sofa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F52B175-588A-47B0-8FD6-3178ED46CDDD}"/>
              </a:ext>
            </a:extLst>
          </p:cNvPr>
          <p:cNvSpPr/>
          <p:nvPr/>
        </p:nvSpPr>
        <p:spPr>
          <a:xfrm>
            <a:off x="5532747" y="7997297"/>
            <a:ext cx="1182510" cy="845538"/>
          </a:xfrm>
          <a:prstGeom prst="roundRect">
            <a:avLst/>
          </a:prstGeom>
          <a:solidFill>
            <a:schemeClr val="accent6">
              <a:lumMod val="75000"/>
              <a:alpha val="38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ISofa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E112CF-DEC0-4BCE-9669-7D776278E1F8}"/>
              </a:ext>
            </a:extLst>
          </p:cNvPr>
          <p:cNvCxnSpPr>
            <a:stCxn id="75" idx="0"/>
            <a:endCxn id="78" idx="2"/>
          </p:cNvCxnSpPr>
          <p:nvPr/>
        </p:nvCxnSpPr>
        <p:spPr>
          <a:xfrm flipV="1">
            <a:off x="6124002" y="8842835"/>
            <a:ext cx="0" cy="763128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A95B13-E138-4156-B95B-7C687FC21972}"/>
              </a:ext>
            </a:extLst>
          </p:cNvPr>
          <p:cNvCxnSpPr>
            <a:stCxn id="76" idx="0"/>
          </p:cNvCxnSpPr>
          <p:nvPr/>
        </p:nvCxnSpPr>
        <p:spPr>
          <a:xfrm flipV="1">
            <a:off x="4612702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DD282EA-1E73-49BB-BB4A-79E6799879FF}"/>
              </a:ext>
            </a:extLst>
          </p:cNvPr>
          <p:cNvCxnSpPr>
            <a:cxnSpLocks/>
          </p:cNvCxnSpPr>
          <p:nvPr/>
        </p:nvCxnSpPr>
        <p:spPr>
          <a:xfrm flipV="1">
            <a:off x="4612702" y="9161747"/>
            <a:ext cx="3022601" cy="1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CE5EF3-5ECB-4927-928C-E6615BACCF39}"/>
              </a:ext>
            </a:extLst>
          </p:cNvPr>
          <p:cNvCxnSpPr>
            <a:stCxn id="77" idx="0"/>
          </p:cNvCxnSpPr>
          <p:nvPr/>
        </p:nvCxnSpPr>
        <p:spPr>
          <a:xfrm flipV="1">
            <a:off x="7635303" y="9161747"/>
            <a:ext cx="0" cy="44421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A095E7D-690F-4297-B559-C460AA25219E}"/>
              </a:ext>
            </a:extLst>
          </p:cNvPr>
          <p:cNvSpPr/>
          <p:nvPr/>
        </p:nvSpPr>
        <p:spPr>
          <a:xfrm>
            <a:off x="147264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1807C91-38E9-4504-A4A5-914A46714EFD}"/>
              </a:ext>
            </a:extLst>
          </p:cNvPr>
          <p:cNvSpPr/>
          <p:nvPr/>
        </p:nvSpPr>
        <p:spPr>
          <a:xfrm>
            <a:off x="13215148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792CD86-1392-459C-85F9-079D57ED591A}"/>
              </a:ext>
            </a:extLst>
          </p:cNvPr>
          <p:cNvSpPr/>
          <p:nvPr/>
        </p:nvSpPr>
        <p:spPr>
          <a:xfrm>
            <a:off x="16237749" y="2270019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Victorian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E0639C7-8BD2-4FF7-B968-5DE11FA0D1B7}"/>
              </a:ext>
            </a:extLst>
          </p:cNvPr>
          <p:cNvSpPr/>
          <p:nvPr/>
        </p:nvSpPr>
        <p:spPr>
          <a:xfrm>
            <a:off x="14726448" y="661353"/>
            <a:ext cx="1182510" cy="84553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ICoffee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800FA8-BF46-4BAE-A9A2-62DC01087F22}"/>
              </a:ext>
            </a:extLst>
          </p:cNvPr>
          <p:cNvCxnSpPr>
            <a:stCxn id="83" idx="0"/>
            <a:endCxn id="86" idx="2"/>
          </p:cNvCxnSpPr>
          <p:nvPr/>
        </p:nvCxnSpPr>
        <p:spPr>
          <a:xfrm flipV="1">
            <a:off x="15317703" y="1506891"/>
            <a:ext cx="0" cy="76312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E68DED-E86B-486B-BCB7-40CADFD74D80}"/>
              </a:ext>
            </a:extLst>
          </p:cNvPr>
          <p:cNvCxnSpPr>
            <a:stCxn id="84" idx="0"/>
          </p:cNvCxnSpPr>
          <p:nvPr/>
        </p:nvCxnSpPr>
        <p:spPr>
          <a:xfrm flipV="1">
            <a:off x="13806403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B6C5A-7C07-4AC4-917B-18683E3C4310}"/>
              </a:ext>
            </a:extLst>
          </p:cNvPr>
          <p:cNvCxnSpPr>
            <a:cxnSpLocks/>
          </p:cNvCxnSpPr>
          <p:nvPr/>
        </p:nvCxnSpPr>
        <p:spPr>
          <a:xfrm flipV="1">
            <a:off x="13806403" y="1825803"/>
            <a:ext cx="30226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552239-2230-4BEC-849F-3F27B7CF9B18}"/>
              </a:ext>
            </a:extLst>
          </p:cNvPr>
          <p:cNvCxnSpPr>
            <a:stCxn id="85" idx="0"/>
          </p:cNvCxnSpPr>
          <p:nvPr/>
        </p:nvCxnSpPr>
        <p:spPr>
          <a:xfrm flipV="1">
            <a:off x="16829004" y="1825803"/>
            <a:ext cx="0" cy="444216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6658C1A-2D03-4CE8-9CD8-4A8F29AEECFC}"/>
              </a:ext>
            </a:extLst>
          </p:cNvPr>
          <p:cNvSpPr/>
          <p:nvPr/>
        </p:nvSpPr>
        <p:spPr>
          <a:xfrm>
            <a:off x="12480251" y="5508370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75C9243-885C-43AE-AF17-B1B9A313B364}"/>
              </a:ext>
            </a:extLst>
          </p:cNvPr>
          <p:cNvSpPr/>
          <p:nvPr/>
        </p:nvSpPr>
        <p:spPr>
          <a:xfrm>
            <a:off x="-10253179" y="389899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00436FA-6937-4942-A783-89AD49BDAE75}"/>
              </a:ext>
            </a:extLst>
          </p:cNvPr>
          <p:cNvSpPr/>
          <p:nvPr/>
        </p:nvSpPr>
        <p:spPr>
          <a:xfrm>
            <a:off x="12480251" y="227001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Art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Deco</a:t>
            </a:r>
          </a:p>
        </p:txBody>
      </p:sp>
    </p:spTree>
    <p:extLst>
      <p:ext uri="{BB962C8B-B14F-4D97-AF65-F5344CB8AC3E}">
        <p14:creationId xmlns:p14="http://schemas.microsoft.com/office/powerpoint/2010/main" val="299191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E5962C-3CA8-462E-9840-6495E944C0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FE5EA-53B5-4A3A-9F79-AB83BD7A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552716"/>
            <a:ext cx="34290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6D41-81CF-4F9B-B0F4-D73A6EB0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63" y="3122119"/>
            <a:ext cx="4016305" cy="2034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“A factory is an object for creating objects”</a:t>
            </a:r>
          </a:p>
        </p:txBody>
      </p:sp>
      <p:pic>
        <p:nvPicPr>
          <p:cNvPr id="4098" name="Picture 2" descr="How to Draw a Factory - Really Easy Drawing Tutorial">
            <a:extLst>
              <a:ext uri="{FF2B5EF4-FFF2-40B4-BE49-F238E27FC236}">
                <a16:creationId xmlns:a16="http://schemas.microsoft.com/office/drawing/2014/main" id="{709CB6F1-7C28-4BDD-B48E-D008F885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5" y="200025"/>
            <a:ext cx="6477000" cy="6457950"/>
          </a:xfrm>
          <a:prstGeom prst="rect">
            <a:avLst/>
          </a:prstGeom>
          <a:noFill/>
          <a:effectLst>
            <a:outerShdw blurRad="508000" dist="38100" dir="20400000" sx="102000" sy="102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34AB2-9742-46A6-803B-2155151EA0C7}"/>
              </a:ext>
            </a:extLst>
          </p:cNvPr>
          <p:cNvCxnSpPr/>
          <p:nvPr/>
        </p:nvCxnSpPr>
        <p:spPr>
          <a:xfrm>
            <a:off x="4988560" y="762000"/>
            <a:ext cx="0" cy="516128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0910-EA0B-4CFA-B9FA-73100CFA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597" y="-44058"/>
            <a:ext cx="4735889" cy="132556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Furniture Store</a:t>
            </a:r>
          </a:p>
        </p:txBody>
      </p:sp>
      <p:pic>
        <p:nvPicPr>
          <p:cNvPr id="1032" name="Picture 8" descr="Modern Art Deco Style Emerald Velvet Sofa Martinique Handcrafted and  Customizable For Sale at 1stDibs | art deco couch, art deco sofa, art deco  style couch">
            <a:extLst>
              <a:ext uri="{FF2B5EF4-FFF2-40B4-BE49-F238E27FC236}">
                <a16:creationId xmlns:a16="http://schemas.microsoft.com/office/drawing/2014/main" id="{3B036038-FC8E-4FCA-94F5-8312020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5469" r="92578">
                        <a14:foregroundMark x1="5469" y1="65104" x2="5469" y2="65104"/>
                        <a14:foregroundMark x1="92578" y1="42969" x2="92578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5" y="5223580"/>
            <a:ext cx="1407289" cy="14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 Deco by Anastasia Mikhaltsova on Dribbble">
            <a:extLst>
              <a:ext uri="{FF2B5EF4-FFF2-40B4-BE49-F238E27FC236}">
                <a16:creationId xmlns:a16="http://schemas.microsoft.com/office/drawing/2014/main" id="{560C8094-B9DA-4D27-A578-0ED12C8BB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50" y1="78667" x2="37250" y2="78667"/>
                        <a14:foregroundMark x1="41250" y1="77000" x2="41250" y2="77000"/>
                        <a14:foregroundMark x1="62500" y1="78000" x2="62500" y2="78000"/>
                        <a14:foregroundMark x1="58500" y1="79000" x2="58500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2" t="29924" r="26238" b="6641"/>
          <a:stretch/>
        </p:blipFill>
        <p:spPr bwMode="auto">
          <a:xfrm>
            <a:off x="3747952" y="2304013"/>
            <a:ext cx="910379" cy="10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51 Modern Chairs to Update Your Seating Style for Every Room">
            <a:extLst>
              <a:ext uri="{FF2B5EF4-FFF2-40B4-BE49-F238E27FC236}">
                <a16:creationId xmlns:a16="http://schemas.microsoft.com/office/drawing/2014/main" id="{4E82AD5A-A8E3-4D2D-9CCA-654D4DA4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3167" l="10000" r="90000">
                        <a14:foregroundMark x1="38333" y1="7500" x2="38333" y2="7500"/>
                        <a14:foregroundMark x1="29000" y1="57833" x2="29000" y2="57833"/>
                        <a14:foregroundMark x1="26667" y1="63333" x2="21333" y2="74667"/>
                        <a14:foregroundMark x1="21333" y1="74667" x2="20333" y2="75833"/>
                        <a14:foregroundMark x1="44500" y1="62667" x2="42000" y2="90000"/>
                        <a14:foregroundMark x1="50716" y1="88340" x2="52500" y2="88000"/>
                        <a14:foregroundMark x1="48172" y1="88824" x2="50455" y2="88389"/>
                        <a14:foregroundMark x1="42000" y1="90000" x2="47574" y2="88938"/>
                        <a14:foregroundMark x1="52500" y1="88000" x2="57833" y2="82000"/>
                        <a14:foregroundMark x1="56333" y1="57333" x2="58500" y2="87500"/>
                        <a14:foregroundMark x1="72990" y1="91899" x2="77167" y2="93167"/>
                        <a14:foregroundMark x1="64538" y1="89333" x2="65647" y2="89670"/>
                        <a14:foregroundMark x1="61747" y1="88486" x2="64538" y2="89333"/>
                        <a14:foregroundMark x1="58500" y1="87500" x2="59237" y2="87724"/>
                        <a14:foregroundMark x1="81278" y1="83009" x2="82833" y2="79167"/>
                        <a14:foregroundMark x1="78719" y1="89333" x2="81216" y2="83163"/>
                        <a14:foregroundMark x1="77167" y1="93167" x2="78719" y2="89333"/>
                        <a14:foregroundMark x1="82833" y1="79167" x2="70333" y2="56500"/>
                        <a14:foregroundMark x1="70333" y1="56500" x2="70333" y2="55500"/>
                        <a14:foregroundMark x1="21147" y1="87500" x2="24833" y2="91500"/>
                        <a14:foregroundMark x1="17000" y1="83000" x2="21147" y2="87500"/>
                        <a14:foregroundMark x1="24833" y1="91500" x2="43500" y2="89000"/>
                        <a14:backgroundMark x1="31333" y1="1667" x2="42333" y2="1667"/>
                        <a14:backgroundMark x1="42333" y1="1667" x2="47500" y2="1000"/>
                        <a14:backgroundMark x1="69333" y1="73167" x2="66500" y2="76333"/>
                        <a14:backgroundMark x1="75500" y1="89333" x2="75500" y2="89333"/>
                        <a14:backgroundMark x1="61500" y1="89333" x2="61500" y2="89333"/>
                        <a14:backgroundMark x1="48000" y1="89333" x2="50333" y2="77000"/>
                        <a14:backgroundMark x1="50833" y1="88000" x2="52333" y2="82333"/>
                        <a14:backgroundMark x1="20833" y1="87500" x2="20833" y2="87500"/>
                        <a14:backgroundMark x1="78333" y1="81000" x2="69167" y2="90833"/>
                        <a14:backgroundMark x1="69167" y1="90833" x2="62833" y2="85167"/>
                        <a14:backgroundMark x1="58333" y1="89833" x2="66167" y2="82333"/>
                        <a14:backgroundMark x1="66167" y1="82333" x2="66167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88" y="5422982"/>
            <a:ext cx="1071705" cy="10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dern Art Deco Sofa - ModShop">
            <a:extLst>
              <a:ext uri="{FF2B5EF4-FFF2-40B4-BE49-F238E27FC236}">
                <a16:creationId xmlns:a16="http://schemas.microsoft.com/office/drawing/2014/main" id="{21C371CD-6DAB-46E7-BD22-97893C59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3750">
                        <a14:foregroundMark x1="9750" y1="41167" x2="8250" y2="61250"/>
                        <a14:foregroundMark x1="8250" y1="61250" x2="7500" y2="61750"/>
                        <a14:foregroundMark x1="90417" y1="40167" x2="93833" y2="51917"/>
                        <a14:foregroundMark x1="93833" y1="51917" x2="91250" y2="63500"/>
                        <a14:foregroundMark x1="2667" y1="50833" x2="9417" y2="3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67" r="2756" b="27040"/>
          <a:stretch/>
        </p:blipFill>
        <p:spPr bwMode="auto">
          <a:xfrm>
            <a:off x="6096000" y="2409172"/>
            <a:ext cx="2177708" cy="9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 Deco Walnut Coffee Table Original – TheFurnitureRooms">
            <a:extLst>
              <a:ext uri="{FF2B5EF4-FFF2-40B4-BE49-F238E27FC236}">
                <a16:creationId xmlns:a16="http://schemas.microsoft.com/office/drawing/2014/main" id="{E14A6905-18B2-402C-AF28-0B15C91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49" y="2557363"/>
            <a:ext cx="981835" cy="9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ntique Victorian Burr | Ref. no. 06673 | Regent Antiques">
            <a:extLst>
              <a:ext uri="{FF2B5EF4-FFF2-40B4-BE49-F238E27FC236}">
                <a16:creationId xmlns:a16="http://schemas.microsoft.com/office/drawing/2014/main" id="{61D02124-270F-4E4F-AE8B-E4196529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5" b="89982" l="9000" r="91150">
                        <a14:foregroundMark x1="9000" y1="31250" x2="9300" y2="36673"/>
                        <a14:foregroundMark x1="91150" y1="29688" x2="90550" y2="35662"/>
                        <a14:backgroundMark x1="47350" y1="80699" x2="46700" y2="67739"/>
                        <a14:backgroundMark x1="31900" y1="71048" x2="37000" y2="68842"/>
                        <a14:backgroundMark x1="37000" y1="68842" x2="36350" y2="66544"/>
                        <a14:backgroundMark x1="65600" y1="56434" x2="65600" y2="56434"/>
                        <a14:backgroundMark x1="69100" y1="63787" x2="68850" y2="63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49" y="4161002"/>
            <a:ext cx="1332413" cy="7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.com: Design Toscano Rocaille Carved Victorian Armchair, 41 Inch,  Gold : Home &amp; Kitchen">
            <a:extLst>
              <a:ext uri="{FF2B5EF4-FFF2-40B4-BE49-F238E27FC236}">
                <a16:creationId xmlns:a16="http://schemas.microsoft.com/office/drawing/2014/main" id="{18267478-25CF-4275-BF14-6AE70D9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64" y="37471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ntage Victorian High Cameo Back Floral Sofa With Carved Mahogany Woodwork  Stock Photo - Download Image Now - iStock">
            <a:extLst>
              <a:ext uri="{FF2B5EF4-FFF2-40B4-BE49-F238E27FC236}">
                <a16:creationId xmlns:a16="http://schemas.microsoft.com/office/drawing/2014/main" id="{79CAF4A0-E88A-402D-AE7A-FDA7E32A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04" b="90196" l="6046" r="91993">
                        <a14:foregroundMark x1="7516" y1="54167" x2="18137" y2="24755"/>
                        <a14:foregroundMark x1="18137" y1="24755" x2="39379" y2="32353"/>
                        <a14:foregroundMark x1="39379" y1="32353" x2="48529" y2="30392"/>
                        <a14:foregroundMark x1="48529" y1="30392" x2="49837" y2="28676"/>
                        <a14:foregroundMark x1="49020" y1="18627" x2="67157" y2="42892"/>
                        <a14:foregroundMark x1="73693" y1="28186" x2="83824" y2="27206"/>
                        <a14:foregroundMark x1="83824" y1="27206" x2="88889" y2="38725"/>
                        <a14:foregroundMark x1="88889" y1="38725" x2="86928" y2="87990"/>
                        <a14:foregroundMark x1="9150" y1="85294" x2="6046" y2="52206"/>
                        <a14:foregroundMark x1="10784" y1="75245" x2="34641" y2="74020"/>
                        <a14:foregroundMark x1="34641" y1="74020" x2="65850" y2="75245"/>
                        <a14:foregroundMark x1="65850" y1="75245" x2="74020" y2="74510"/>
                        <a14:foregroundMark x1="74020" y1="74510" x2="84804" y2="75490"/>
                        <a14:foregroundMark x1="86928" y1="90686" x2="86928" y2="90686"/>
                        <a14:foregroundMark x1="77941" y1="82353" x2="77288" y2="72549"/>
                        <a14:foregroundMark x1="30556" y1="76961" x2="39216" y2="76961"/>
                        <a14:foregroundMark x1="39216" y1="76961" x2="75817" y2="72549"/>
                        <a14:foregroundMark x1="45261" y1="76225" x2="64542" y2="76716"/>
                        <a14:foregroundMark x1="64542" y1="76716" x2="78922" y2="74020"/>
                        <a14:foregroundMark x1="87582" y1="28431" x2="87582" y2="28431"/>
                        <a14:foregroundMark x1="89542" y1="28431" x2="89542" y2="28431"/>
                        <a14:foregroundMark x1="90196" y1="29412" x2="89379" y2="41667"/>
                        <a14:foregroundMark x1="91993" y1="51961" x2="89706" y2="49020"/>
                        <a14:foregroundMark x1="86275" y1="25000" x2="86438" y2="27696"/>
                        <a14:foregroundMark x1="56863" y1="80882" x2="76144" y2="81127"/>
                        <a14:foregroundMark x1="76144" y1="81127" x2="83007" y2="77206"/>
                        <a14:backgroundMark x1="32843" y1="88235" x2="45425" y2="87500"/>
                        <a14:backgroundMark x1="45425" y1="87500" x2="75817" y2="91667"/>
                        <a14:backgroundMark x1="75817" y1="91667" x2="77288" y2="91667"/>
                        <a14:backgroundMark x1="64379" y1="28186" x2="76307" y2="1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11" y="3682076"/>
            <a:ext cx="198834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tto Contemporary Coffee Table | Modern Coffee Tables at Go Modern, London">
            <a:extLst>
              <a:ext uri="{FF2B5EF4-FFF2-40B4-BE49-F238E27FC236}">
                <a16:creationId xmlns:a16="http://schemas.microsoft.com/office/drawing/2014/main" id="{4398D4D6-9D00-4324-AC46-CCE3E145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49" b="89919" l="9667" r="90833">
                        <a14:foregroundMark x1="27917" y1="73465" x2="11667" y2="67439"/>
                        <a14:foregroundMark x1="11667" y1="67439" x2="10333" y2="67903"/>
                        <a14:foregroundMark x1="25287" y1="83293" x2="25917" y2="79838"/>
                        <a14:foregroundMark x1="91083" y1="58749" x2="90944" y2="64739"/>
                        <a14:foregroundMark x1="39000" y1="62804" x2="39000" y2="62804"/>
                        <a14:foregroundMark x1="47833" y1="58285" x2="18583" y2="63152"/>
                        <a14:backgroundMark x1="12667" y1="51796" x2="75167" y2="29200"/>
                        <a14:backgroundMark x1="75167" y1="29200" x2="78250" y2="37775"/>
                        <a14:backgroundMark x1="78250" y1="37775" x2="53333" y2="36616"/>
                        <a14:backgroundMark x1="53333" y1="36616" x2="49667" y2="14716"/>
                        <a14:backgroundMark x1="49667" y1="14716" x2="78750" y2="15411"/>
                        <a14:backgroundMark x1="78750" y1="15411" x2="80583" y2="27231"/>
                        <a14:backgroundMark x1="80583" y1="27231" x2="89417" y2="36616"/>
                        <a14:backgroundMark x1="89417" y1="36616" x2="84583" y2="46929"/>
                        <a14:backgroundMark x1="84583" y1="46929" x2="75667" y2="49015"/>
                        <a14:backgroundMark x1="75667" y1="49015" x2="82417" y2="52839"/>
                        <a14:backgroundMark x1="82417" y1="52839" x2="84500" y2="52028"/>
                        <a14:backgroundMark x1="32833" y1="87370" x2="71917" y2="80301"/>
                        <a14:backgroundMark x1="79917" y1="75666" x2="33417" y2="80881"/>
                        <a14:backgroundMark x1="59417" y1="36616" x2="65917" y2="43685"/>
                        <a14:backgroundMark x1="65917" y1="43685" x2="74833" y2="48320"/>
                        <a14:backgroundMark x1="74833" y1="48320" x2="76167" y2="48088"/>
                        <a14:backgroundMark x1="68583" y1="46118" x2="57917" y2="47277"/>
                        <a14:backgroundMark x1="10333" y1="77984" x2="33667" y2="90151"/>
                        <a14:backgroundMark x1="33667" y1="90151" x2="33750" y2="90151"/>
                        <a14:backgroundMark x1="23500" y1="89571" x2="10833" y2="79374"/>
                        <a14:backgroundMark x1="10833" y1="79374" x2="10583" y2="79374"/>
                        <a14:backgroundMark x1="8500" y1="74623" x2="21500" y2="87486"/>
                        <a14:backgroundMark x1="21500" y1="87486" x2="28917" y2="87717"/>
                        <a14:backgroundMark x1="28917" y1="87717" x2="57083" y2="80649"/>
                        <a14:backgroundMark x1="57083" y1="80649" x2="57250" y2="80185"/>
                        <a14:backgroundMark x1="94250" y1="69873" x2="77500" y2="72769"/>
                        <a14:backgroundMark x1="77250" y1="70915" x2="77250" y2="70915"/>
                        <a14:backgroundMark x1="77250" y1="70915" x2="77250" y2="70915"/>
                        <a14:backgroundMark x1="78167" y1="69988" x2="78167" y2="69988"/>
                        <a14:backgroundMark x1="78167" y1="69988" x2="72833" y2="70568"/>
                        <a14:backgroundMark x1="93250" y1="66280" x2="77417" y2="71727"/>
                        <a14:backgroundMark x1="77417" y1="71727" x2="74000" y2="75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06" t="46809" r="3422" b="15553"/>
          <a:stretch/>
        </p:blipFill>
        <p:spPr bwMode="auto">
          <a:xfrm>
            <a:off x="8671445" y="5701810"/>
            <a:ext cx="2158594" cy="5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304C63-8C31-4AB9-AC1C-AB6FC69995DA}"/>
              </a:ext>
            </a:extLst>
          </p:cNvPr>
          <p:cNvCxnSpPr>
            <a:cxnSpLocks/>
          </p:cNvCxnSpPr>
          <p:nvPr/>
        </p:nvCxnSpPr>
        <p:spPr>
          <a:xfrm>
            <a:off x="8671445" y="1169043"/>
            <a:ext cx="30411" cy="5296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5631A-6A9C-4F7F-BA0C-7D85A92073BA}"/>
              </a:ext>
            </a:extLst>
          </p:cNvPr>
          <p:cNvCxnSpPr>
            <a:cxnSpLocks/>
          </p:cNvCxnSpPr>
          <p:nvPr/>
        </p:nvCxnSpPr>
        <p:spPr>
          <a:xfrm>
            <a:off x="5503571" y="1169043"/>
            <a:ext cx="70821" cy="5296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4276-CB80-4F7E-9CA7-C636D95AEBB9}"/>
              </a:ext>
            </a:extLst>
          </p:cNvPr>
          <p:cNvCxnSpPr>
            <a:cxnSpLocks/>
          </p:cNvCxnSpPr>
          <p:nvPr/>
        </p:nvCxnSpPr>
        <p:spPr>
          <a:xfrm>
            <a:off x="3018316" y="1169043"/>
            <a:ext cx="0" cy="5296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BBC6D-A2B8-446D-87B8-96D4AC8462F4}"/>
              </a:ext>
            </a:extLst>
          </p:cNvPr>
          <p:cNvCxnSpPr/>
          <p:nvPr/>
        </p:nvCxnSpPr>
        <p:spPr>
          <a:xfrm flipH="1">
            <a:off x="909022" y="5201251"/>
            <a:ext cx="1012784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1EC783-6EE1-4F49-A113-399D50191EB0}"/>
              </a:ext>
            </a:extLst>
          </p:cNvPr>
          <p:cNvCxnSpPr/>
          <p:nvPr/>
        </p:nvCxnSpPr>
        <p:spPr>
          <a:xfrm flipH="1">
            <a:off x="909022" y="3682076"/>
            <a:ext cx="101278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7A2FE9-44C8-4067-98F6-F1CFEAABB1A6}"/>
              </a:ext>
            </a:extLst>
          </p:cNvPr>
          <p:cNvCxnSpPr/>
          <p:nvPr/>
        </p:nvCxnSpPr>
        <p:spPr>
          <a:xfrm flipH="1">
            <a:off x="978005" y="2140324"/>
            <a:ext cx="101278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1E4D5641-250D-401C-B441-8DC45BFC2F23}"/>
              </a:ext>
            </a:extLst>
          </p:cNvPr>
          <p:cNvSpPr txBox="1">
            <a:spLocks/>
          </p:cNvSpPr>
          <p:nvPr/>
        </p:nvSpPr>
        <p:spPr>
          <a:xfrm>
            <a:off x="3823691" y="1373246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2887580-7CBB-4886-9539-90B14147863B}"/>
              </a:ext>
            </a:extLst>
          </p:cNvPr>
          <p:cNvSpPr txBox="1">
            <a:spLocks/>
          </p:cNvSpPr>
          <p:nvPr/>
        </p:nvSpPr>
        <p:spPr>
          <a:xfrm>
            <a:off x="6686400" y="1350782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Sofa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7879509-F953-49D4-B0B2-6F03B9251B75}"/>
              </a:ext>
            </a:extLst>
          </p:cNvPr>
          <p:cNvSpPr txBox="1">
            <a:spLocks/>
          </p:cNvSpPr>
          <p:nvPr/>
        </p:nvSpPr>
        <p:spPr>
          <a:xfrm>
            <a:off x="9299395" y="1341493"/>
            <a:ext cx="1737476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Coffee Table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EA5F7ED-CD1B-4D75-98E7-45D0C4B4C858}"/>
              </a:ext>
            </a:extLst>
          </p:cNvPr>
          <p:cNvSpPr txBox="1">
            <a:spLocks/>
          </p:cNvSpPr>
          <p:nvPr/>
        </p:nvSpPr>
        <p:spPr>
          <a:xfrm>
            <a:off x="3823692" y="1373247"/>
            <a:ext cx="902692" cy="55423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Chair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0373300-ACF0-4565-926C-AC39D02935DE}"/>
              </a:ext>
            </a:extLst>
          </p:cNvPr>
          <p:cNvSpPr/>
          <p:nvPr/>
        </p:nvSpPr>
        <p:spPr>
          <a:xfrm>
            <a:off x="1156855" y="2351795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Art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</a:rPr>
              <a:t>Deco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0CF2C4A-9275-406A-B4FB-B5EAEC190569}"/>
              </a:ext>
            </a:extLst>
          </p:cNvPr>
          <p:cNvSpPr/>
          <p:nvPr/>
        </p:nvSpPr>
        <p:spPr>
          <a:xfrm>
            <a:off x="1156855" y="5399938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Modern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58CB758-E3C8-4156-A7E6-AE796699C901}"/>
              </a:ext>
            </a:extLst>
          </p:cNvPr>
          <p:cNvSpPr/>
          <p:nvPr/>
        </p:nvSpPr>
        <p:spPr>
          <a:xfrm>
            <a:off x="1156855" y="3918229"/>
            <a:ext cx="9880015" cy="986849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j-ea"/>
                <a:cs typeface="+mj-cs"/>
              </a:rPr>
              <a:t>Victorian</a:t>
            </a:r>
          </a:p>
        </p:txBody>
      </p:sp>
    </p:spTree>
    <p:extLst>
      <p:ext uri="{BB962C8B-B14F-4D97-AF65-F5344CB8AC3E}">
        <p14:creationId xmlns:p14="http://schemas.microsoft.com/office/powerpoint/2010/main" val="78892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DB5F-5DD4-4EFB-80E1-3BB17F9F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09" y="4328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A839F-4C3C-45E5-88FD-F459A6E6D529}"/>
              </a:ext>
            </a:extLst>
          </p:cNvPr>
          <p:cNvSpPr/>
          <p:nvPr/>
        </p:nvSpPr>
        <p:spPr>
          <a:xfrm>
            <a:off x="4312681" y="1223593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IFactory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48C258-7A31-49EE-AD80-1B2997AE1FDC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V="1">
            <a:off x="6011869" y="3215640"/>
            <a:ext cx="0" cy="62602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83509C-95FC-4A6C-A898-135AF1C203CC}"/>
              </a:ext>
            </a:extLst>
          </p:cNvPr>
          <p:cNvCxnSpPr>
            <a:cxnSpLocks/>
          </p:cNvCxnSpPr>
          <p:nvPr/>
        </p:nvCxnSpPr>
        <p:spPr>
          <a:xfrm flipV="1">
            <a:off x="9476462" y="3528650"/>
            <a:ext cx="0" cy="28422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F42A0-7450-4D88-8ECD-78D92EA9FB09}"/>
              </a:ext>
            </a:extLst>
          </p:cNvPr>
          <p:cNvCxnSpPr>
            <a:cxnSpLocks/>
          </p:cNvCxnSpPr>
          <p:nvPr/>
        </p:nvCxnSpPr>
        <p:spPr>
          <a:xfrm flipV="1">
            <a:off x="2646159" y="3528650"/>
            <a:ext cx="6711201" cy="351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8FC31-5528-4E17-8395-5BECD11699BD}"/>
              </a:ext>
            </a:extLst>
          </p:cNvPr>
          <p:cNvCxnSpPr>
            <a:cxnSpLocks/>
          </p:cNvCxnSpPr>
          <p:nvPr/>
        </p:nvCxnSpPr>
        <p:spPr>
          <a:xfrm flipV="1">
            <a:off x="2646159" y="3546211"/>
            <a:ext cx="0" cy="29545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3806921-1066-4A44-99EE-2C8096B01100}"/>
              </a:ext>
            </a:extLst>
          </p:cNvPr>
          <p:cNvSpPr/>
          <p:nvPr/>
        </p:nvSpPr>
        <p:spPr>
          <a:xfrm>
            <a:off x="775488" y="3841662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Modern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651498-3275-4E99-9A45-ED1872EF0061}"/>
              </a:ext>
            </a:extLst>
          </p:cNvPr>
          <p:cNvSpPr/>
          <p:nvPr/>
        </p:nvSpPr>
        <p:spPr>
          <a:xfrm>
            <a:off x="4312681" y="3841662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Victorian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1141F9-AF9B-4573-9519-23E0F38768A8}"/>
              </a:ext>
            </a:extLst>
          </p:cNvPr>
          <p:cNvSpPr/>
          <p:nvPr/>
        </p:nvSpPr>
        <p:spPr>
          <a:xfrm>
            <a:off x="7849874" y="3841663"/>
            <a:ext cx="3398375" cy="199204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ArtDeco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Factory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-------------------------------------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+CreateChair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(): IChair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mic Sans MS" panose="030F0702030302020204" pitchFamily="66" charset="0"/>
              </a:rPr>
              <a:t>+CreateCoffeTable():ICoffeeTablr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+CreateSofa():ISofa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8089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78B-FFD6-4E26-A9A4-71F7031D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Structure</a:t>
            </a:r>
          </a:p>
        </p:txBody>
      </p:sp>
      <p:pic>
        <p:nvPicPr>
          <p:cNvPr id="3074" name="Picture 2" descr="Abstract Factory design pattern">
            <a:extLst>
              <a:ext uri="{FF2B5EF4-FFF2-40B4-BE49-F238E27FC236}">
                <a16:creationId xmlns:a16="http://schemas.microsoft.com/office/drawing/2014/main" id="{D8594945-0CAE-4DF4-AE26-46CC15A5EA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835025"/>
            <a:ext cx="905256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68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66" y="485599"/>
            <a:ext cx="2232378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489" y="2021063"/>
            <a:ext cx="7145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A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  <a:r>
              <a:rPr lang="en-US" b="0" i="0" dirty="0" err="1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Product B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 );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56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100" y="331258"/>
            <a:ext cx="271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167" y="1893358"/>
            <a:ext cx="83396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A2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ProductA2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	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A2"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03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22" y="387703"/>
            <a:ext cx="24581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59492"/>
            <a:ext cx="8144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endParaRPr lang="en-US" b="0" i="0" dirty="0">
              <a:solidFill>
                <a:srgbClr val="F22C3D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B1"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 </a:t>
            </a:r>
          </a:p>
          <a:p>
            <a:pPr marL="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Product B2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ProductB2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E9950C"/>
                </a:solidFill>
                <a:effectLst/>
                <a:latin typeface="Söhne Mono"/>
              </a:rPr>
              <a:t>string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GetName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"Product B2"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08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489" y="286103"/>
            <a:ext cx="310162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489" y="1735314"/>
            <a:ext cx="94685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Abstract Creator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interface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</a:t>
            </a:r>
          </a:p>
          <a:p>
            <a:pPr marL="0" indent="0"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(); }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1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ProductA1();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ProductB1();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21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1DAE-5C07-40EC-A80B-74406E3E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16" y="579615"/>
            <a:ext cx="2280677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0F6FD-47AB-4BBE-AF18-25D3AD15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899" y="2322336"/>
            <a:ext cx="10216445" cy="307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Söhne Mono"/>
              </a:rPr>
              <a:t>// Concrete Creator 2 </a:t>
            </a:r>
          </a:p>
          <a:p>
            <a:pPr marL="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öhne Mon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class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Creator2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: </a:t>
            </a:r>
            <a:r>
              <a:rPr lang="en-US" b="0" i="0" dirty="0">
                <a:solidFill>
                  <a:srgbClr val="F22C3D"/>
                </a:solidFill>
                <a:effectLst/>
                <a:latin typeface="Söhne Mono"/>
              </a:rPr>
              <a:t>ICreator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{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CreateProductA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ProductA2(); }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public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IProductB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CreateProductB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 {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new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ProductB2(); } 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18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676744" y="1791698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Factory method 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vs </a:t>
            </a:r>
            <a:b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Abstract factory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sp>
        <p:nvSpPr>
          <p:cNvPr id="22" name="Google Shape;107;p22">
            <a:extLst>
              <a:ext uri="{FF2B5EF4-FFF2-40B4-BE49-F238E27FC236}">
                <a16:creationId xmlns:a16="http://schemas.microsoft.com/office/drawing/2014/main" id="{D54A1BD7-B854-4379-B755-0CEEE331CD30}"/>
              </a:ext>
            </a:extLst>
          </p:cNvPr>
          <p:cNvSpPr txBox="1">
            <a:spLocks/>
          </p:cNvSpPr>
          <p:nvPr/>
        </p:nvSpPr>
        <p:spPr>
          <a:xfrm>
            <a:off x="6553613" y="2196531"/>
            <a:ext cx="4212505" cy="6515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Purpose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53562" y="2235646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7;p22">
            <a:extLst>
              <a:ext uri="{FF2B5EF4-FFF2-40B4-BE49-F238E27FC236}">
                <a16:creationId xmlns:a16="http://schemas.microsoft.com/office/drawing/2014/main" id="{422094D5-33FC-4F29-918E-B1171664EAC4}"/>
              </a:ext>
            </a:extLst>
          </p:cNvPr>
          <p:cNvSpPr txBox="1">
            <a:spLocks/>
          </p:cNvSpPr>
          <p:nvPr/>
        </p:nvSpPr>
        <p:spPr>
          <a:xfrm>
            <a:off x="6594012" y="3013816"/>
            <a:ext cx="4236332" cy="7405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Structure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3961" y="3052931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07;p22">
            <a:extLst>
              <a:ext uri="{FF2B5EF4-FFF2-40B4-BE49-F238E27FC236}">
                <a16:creationId xmlns:a16="http://schemas.microsoft.com/office/drawing/2014/main" id="{B6AFFAAD-D675-413F-8545-6992B7A1B774}"/>
              </a:ext>
            </a:extLst>
          </p:cNvPr>
          <p:cNvSpPr txBox="1">
            <a:spLocks/>
          </p:cNvSpPr>
          <p:nvPr/>
        </p:nvSpPr>
        <p:spPr>
          <a:xfrm>
            <a:off x="6595778" y="3715299"/>
            <a:ext cx="4236332" cy="8021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</a:rPr>
              <a:t>Dependency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6095728" y="3754414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48E90F-92D1-4C05-BC83-8801F808DF09}"/>
              </a:ext>
            </a:extLst>
          </p:cNvPr>
          <p:cNvCxnSpPr>
            <a:cxnSpLocks/>
          </p:cNvCxnSpPr>
          <p:nvPr/>
        </p:nvCxnSpPr>
        <p:spPr>
          <a:xfrm flipV="1">
            <a:off x="5196840" y="1219201"/>
            <a:ext cx="0" cy="423512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796958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4048852" y="2723772"/>
            <a:ext cx="3277590" cy="31848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990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Shrikhand"/>
                <a:cs typeface="Shrikhand"/>
                <a:sym typeface="Shrikhand"/>
              </a:rPr>
              <a:t>Thank You</a:t>
            </a:r>
            <a:endParaRPr sz="3600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  <a:ea typeface="Shrikhand"/>
              <a:cs typeface="Shrikhand"/>
              <a:sym typeface="Shrikhand"/>
            </a:endParaRPr>
          </a:p>
        </p:txBody>
      </p:sp>
      <p:pic>
        <p:nvPicPr>
          <p:cNvPr id="23" name="Picture 4" descr="Yes No icon PNG and SVG Vector Free Download">
            <a:extLst>
              <a:ext uri="{FF2B5EF4-FFF2-40B4-BE49-F238E27FC236}">
                <a16:creationId xmlns:a16="http://schemas.microsoft.com/office/drawing/2014/main" id="{C97120B1-D884-4468-A301-E00685ABB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2921657" y="797033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Yes No icon PNG and SVG Vector Free Download">
            <a:extLst>
              <a:ext uri="{FF2B5EF4-FFF2-40B4-BE49-F238E27FC236}">
                <a16:creationId xmlns:a16="http://schemas.microsoft.com/office/drawing/2014/main" id="{3208EA1A-C2DD-4874-B060-EBB7EA04B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73610" y="543167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Yes No icon PNG and SVG Vector Free Download">
            <a:extLst>
              <a:ext uri="{FF2B5EF4-FFF2-40B4-BE49-F238E27FC236}">
                <a16:creationId xmlns:a16="http://schemas.microsoft.com/office/drawing/2014/main" id="{E7D835AA-E0DA-4EF0-A6F0-35559091A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4475" l="5018" r="89606">
                        <a14:foregroundMark x1="5376" y1="63536" x2="5376" y2="63536"/>
                        <a14:foregroundMark x1="24373" y1="94475" x2="24373" y2="94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20" r="55965"/>
          <a:stretch/>
        </p:blipFill>
        <p:spPr bwMode="auto">
          <a:xfrm>
            <a:off x="9213761" y="5781309"/>
            <a:ext cx="489159" cy="4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B52867A-D6D2-43F9-93D9-0F81EA3026D1}"/>
              </a:ext>
            </a:extLst>
          </p:cNvPr>
          <p:cNvSpPr/>
          <p:nvPr/>
        </p:nvSpPr>
        <p:spPr>
          <a:xfrm>
            <a:off x="7761348" y="78793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809E9-041A-4215-9668-8AC43DD2586F}"/>
              </a:ext>
            </a:extLst>
          </p:cNvPr>
          <p:cNvSpPr/>
          <p:nvPr/>
        </p:nvSpPr>
        <p:spPr>
          <a:xfrm>
            <a:off x="4826383" y="493508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7BF4D5-CE5E-4FAB-8B89-8BA52C2C2079}"/>
              </a:ext>
            </a:extLst>
          </p:cNvPr>
          <p:cNvSpPr/>
          <p:nvPr/>
        </p:nvSpPr>
        <p:spPr>
          <a:xfrm>
            <a:off x="8011968" y="877840"/>
            <a:ext cx="917724" cy="911243"/>
          </a:xfrm>
          <a:prstGeom prst="ellipse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C391D4-75E8-4FB7-BECD-531EDA4D2933}"/>
              </a:ext>
            </a:extLst>
          </p:cNvPr>
          <p:cNvSpPr/>
          <p:nvPr/>
        </p:nvSpPr>
        <p:spPr>
          <a:xfrm>
            <a:off x="3826930" y="5155233"/>
            <a:ext cx="917724" cy="911243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150AD8-3FCD-4409-AB23-0C076F404E65}"/>
              </a:ext>
            </a:extLst>
          </p:cNvPr>
          <p:cNvSpPr/>
          <p:nvPr/>
        </p:nvSpPr>
        <p:spPr>
          <a:xfrm>
            <a:off x="9458340" y="1857018"/>
            <a:ext cx="1840070" cy="1571982"/>
          </a:xfrm>
          <a:prstGeom prst="ellipse">
            <a:avLst/>
          </a:prstGeom>
          <a:noFill/>
          <a:ln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8EF12E-15C1-4D1C-9897-092A4DD5C25A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1B5892-DCC4-4D46-8BC3-EAD701E75D88}"/>
              </a:ext>
            </a:extLst>
          </p:cNvPr>
          <p:cNvSpPr/>
          <p:nvPr/>
        </p:nvSpPr>
        <p:spPr>
          <a:xfrm>
            <a:off x="545045" y="3977443"/>
            <a:ext cx="917724" cy="911243"/>
          </a:xfrm>
          <a:prstGeom prst="ellipse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41F4FB-5F47-49B6-BE06-1BDC0C044B14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C721AD-37A4-48FD-94FB-7A7B504DA394}"/>
              </a:ext>
            </a:extLst>
          </p:cNvPr>
          <p:cNvSpPr/>
          <p:nvPr/>
        </p:nvSpPr>
        <p:spPr>
          <a:xfrm>
            <a:off x="4955965" y="512305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A8B587-80C1-40D8-95E2-5AA374C404F6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01892-7ABD-44BE-95BF-7C9F944F5150}"/>
              </a:ext>
            </a:extLst>
          </p:cNvPr>
          <p:cNvCxnSpPr>
            <a:cxnSpLocks/>
          </p:cNvCxnSpPr>
          <p:nvPr/>
        </p:nvCxnSpPr>
        <p:spPr>
          <a:xfrm>
            <a:off x="2921657" y="3977443"/>
            <a:ext cx="629210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ow to Draw a Factory - Really Easy Drawing Tutorial">
            <a:extLst>
              <a:ext uri="{FF2B5EF4-FFF2-40B4-BE49-F238E27FC236}">
                <a16:creationId xmlns:a16="http://schemas.microsoft.com/office/drawing/2014/main" id="{43DD172D-4E1D-406F-BED1-2F9111450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80" t="16876" r="32980" b="7575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62000">
                <a:schemeClr val="tx1">
                  <a:lumMod val="85000"/>
                  <a:lumOff val="15000"/>
                </a:schemeClr>
              </a:gs>
              <a:gs pos="9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0" dist="38100" dir="20400000" sx="102000" sy="102000" algn="b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78E94-35FA-427C-9313-3E28EB30B6A2}"/>
              </a:ext>
            </a:extLst>
          </p:cNvPr>
          <p:cNvSpPr/>
          <p:nvPr/>
        </p:nvSpPr>
        <p:spPr>
          <a:xfrm>
            <a:off x="4320079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17B27D-C273-4604-B280-7CB0F2BA573F}"/>
              </a:ext>
            </a:extLst>
          </p:cNvPr>
          <p:cNvSpPr/>
          <p:nvPr/>
        </p:nvSpPr>
        <p:spPr>
          <a:xfrm>
            <a:off x="1073178" y="2380351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0DC0FF-B5CF-4EB9-83AC-38EF694CB506}"/>
              </a:ext>
            </a:extLst>
          </p:cNvPr>
          <p:cNvSpPr/>
          <p:nvPr/>
        </p:nvSpPr>
        <p:spPr>
          <a:xfrm>
            <a:off x="7894498" y="2369063"/>
            <a:ext cx="2622550" cy="2641600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171" y="655096"/>
            <a:ext cx="4743882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Design Patterns</a:t>
            </a:r>
          </a:p>
        </p:txBody>
      </p:sp>
      <p:pic>
        <p:nvPicPr>
          <p:cNvPr id="1034" name="Picture 10" descr="Hierachy map office site structure icon - General Office | Free icons">
            <a:extLst>
              <a:ext uri="{FF2B5EF4-FFF2-40B4-BE49-F238E27FC236}">
                <a16:creationId xmlns:a16="http://schemas.microsoft.com/office/drawing/2014/main" id="{536EC72C-31AD-4D90-A1A8-E521D270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24" y="2875521"/>
            <a:ext cx="1651260" cy="16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ate diagram glyph icon system behavior object Vector Image">
            <a:extLst>
              <a:ext uri="{FF2B5EF4-FFF2-40B4-BE49-F238E27FC236}">
                <a16:creationId xmlns:a16="http://schemas.microsoft.com/office/drawing/2014/main" id="{F833E298-CDD4-4A80-85B8-99E20130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500" y1="50648" x2="61500" y2="50648"/>
                        <a14:foregroundMark x1="10800" y1="22685" x2="10800" y2="22685"/>
                        <a14:foregroundMark x1="58300" y1="30926" x2="58300" y2="30926"/>
                        <a14:foregroundMark x1="39600" y1="61667" x2="39600" y2="61667"/>
                        <a14:foregroundMark x1="68700" y1="66944" x2="68700" y2="6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647" y="2778285"/>
            <a:ext cx="2170252" cy="23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97BFF-BBB7-466B-8712-45559B67BD98}"/>
              </a:ext>
            </a:extLst>
          </p:cNvPr>
          <p:cNvSpPr txBox="1"/>
          <p:nvPr/>
        </p:nvSpPr>
        <p:spPr>
          <a:xfrm>
            <a:off x="1331089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0E156-F269-4253-A5CD-23792EE5C4F8}"/>
              </a:ext>
            </a:extLst>
          </p:cNvPr>
          <p:cNvSpPr txBox="1"/>
          <p:nvPr/>
        </p:nvSpPr>
        <p:spPr>
          <a:xfrm>
            <a:off x="5079597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Structural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F616E-99B6-4FD0-A515-7D5CDC8F58C1}"/>
              </a:ext>
            </a:extLst>
          </p:cNvPr>
          <p:cNvSpPr txBox="1"/>
          <p:nvPr/>
        </p:nvSpPr>
        <p:spPr>
          <a:xfrm>
            <a:off x="8503053" y="5474824"/>
            <a:ext cx="201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Behavioral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099A7E-D3D5-450D-89F8-C99D68C89C1A}"/>
              </a:ext>
            </a:extLst>
          </p:cNvPr>
          <p:cNvCxnSpPr>
            <a:cxnSpLocks/>
          </p:cNvCxnSpPr>
          <p:nvPr/>
        </p:nvCxnSpPr>
        <p:spPr>
          <a:xfrm flipH="1">
            <a:off x="-375139" y="-1383323"/>
            <a:ext cx="1235612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4" descr="Creation - Free business icons">
            <a:extLst>
              <a:ext uri="{FF2B5EF4-FFF2-40B4-BE49-F238E27FC236}">
                <a16:creationId xmlns:a16="http://schemas.microsoft.com/office/drawing/2014/main" id="{2C4A44D0-7F41-4087-B917-DAA55862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0" y="3274988"/>
            <a:ext cx="1071665" cy="10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3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3E2ABA-71BF-438B-B195-C5E4CFEFA641}"/>
              </a:ext>
            </a:extLst>
          </p:cNvPr>
          <p:cNvSpPr/>
          <p:nvPr/>
        </p:nvSpPr>
        <p:spPr>
          <a:xfrm>
            <a:off x="6267052" y="1520880"/>
            <a:ext cx="4559978" cy="4254307"/>
          </a:xfrm>
          <a:prstGeom prst="roundRect">
            <a:avLst/>
          </a:prstGeom>
          <a:solidFill>
            <a:schemeClr val="accent2">
              <a:alpha val="4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867EB-F54F-4B40-BB31-78A5F7E4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34" y="1813291"/>
            <a:ext cx="3146987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Factory is </a:t>
            </a:r>
          </a:p>
        </p:txBody>
      </p:sp>
      <p:pic>
        <p:nvPicPr>
          <p:cNvPr id="11" name="Picture 4" descr="Creation - Free business icons">
            <a:extLst>
              <a:ext uri="{FF2B5EF4-FFF2-40B4-BE49-F238E27FC236}">
                <a16:creationId xmlns:a16="http://schemas.microsoft.com/office/drawing/2014/main" id="{CBCC9217-2761-49B4-BB64-FFF11787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49" y="2207587"/>
            <a:ext cx="2914570" cy="29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7E33-8EFC-4EC6-B516-58E155A71BFB}"/>
              </a:ext>
            </a:extLst>
          </p:cNvPr>
          <p:cNvSpPr txBox="1"/>
          <p:nvPr/>
        </p:nvSpPr>
        <p:spPr>
          <a:xfrm>
            <a:off x="2604304" y="3026543"/>
            <a:ext cx="332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Creational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1CC6D5-540F-4D21-BF6B-086892DCEBE8}"/>
              </a:ext>
            </a:extLst>
          </p:cNvPr>
          <p:cNvSpPr txBox="1">
            <a:spLocks/>
          </p:cNvSpPr>
          <p:nvPr/>
        </p:nvSpPr>
        <p:spPr>
          <a:xfrm>
            <a:off x="1020199" y="3648034"/>
            <a:ext cx="43395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466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C46997E-54D7-41BD-95FA-10147E605944}"/>
              </a:ext>
            </a:extLst>
          </p:cNvPr>
          <p:cNvSpPr/>
          <p:nvPr/>
        </p:nvSpPr>
        <p:spPr>
          <a:xfrm>
            <a:off x="10028160" y="-982267"/>
            <a:ext cx="3193375" cy="27787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A19F88-BE64-428B-AFEC-760319B2988F}"/>
              </a:ext>
            </a:extLst>
          </p:cNvPr>
          <p:cNvSpPr/>
          <p:nvPr/>
        </p:nvSpPr>
        <p:spPr>
          <a:xfrm>
            <a:off x="343881" y="40709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91" y="660194"/>
            <a:ext cx="6194276" cy="1313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Characteristics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612464" y="2451565"/>
            <a:ext cx="3193375" cy="2834734"/>
          </a:xfrm>
          <a:prstGeom prst="round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3BFB2-DCCC-4E8A-AB37-E9DEB5977E86}"/>
              </a:ext>
            </a:extLst>
          </p:cNvPr>
          <p:cNvSpPr txBox="1"/>
          <p:nvPr/>
        </p:nvSpPr>
        <p:spPr>
          <a:xfrm>
            <a:off x="5270897" y="3255617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Creator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929272" y="3931807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Facilitates a creation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908108" y="2484582"/>
            <a:ext cx="3266751" cy="2768701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1D3C8-8236-477D-A37B-C818553FC218}"/>
              </a:ext>
            </a:extLst>
          </p:cNvPr>
          <p:cNvSpPr txBox="1"/>
          <p:nvPr/>
        </p:nvSpPr>
        <p:spPr>
          <a:xfrm>
            <a:off x="1666595" y="3255617"/>
            <a:ext cx="174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261605" y="3905828"/>
            <a:ext cx="255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Ask for a created product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236B9-1C2D-4747-B877-A7261389B087}"/>
              </a:ext>
            </a:extLst>
          </p:cNvPr>
          <p:cNvGrpSpPr/>
          <p:nvPr/>
        </p:nvGrpSpPr>
        <p:grpSpPr>
          <a:xfrm>
            <a:off x="8249442" y="2517598"/>
            <a:ext cx="3034450" cy="2702668"/>
            <a:chOff x="8249442" y="2517598"/>
            <a:chExt cx="3034450" cy="2702668"/>
          </a:xfrm>
          <a:solidFill>
            <a:srgbClr val="0070C0">
              <a:alpha val="50000"/>
            </a:srgbClr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73D6E6-A4C0-4EB6-A4BC-AAAB2D2082CA}"/>
                </a:ext>
              </a:extLst>
            </p:cNvPr>
            <p:cNvSpPr/>
            <p:nvPr/>
          </p:nvSpPr>
          <p:spPr>
            <a:xfrm>
              <a:off x="8249442" y="2517598"/>
              <a:ext cx="3034450" cy="27026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DC2184-3388-41AE-9963-E70FBE55B0B8}"/>
                </a:ext>
              </a:extLst>
            </p:cNvPr>
            <p:cNvSpPr txBox="1"/>
            <p:nvPr/>
          </p:nvSpPr>
          <p:spPr>
            <a:xfrm>
              <a:off x="8715604" y="3255617"/>
              <a:ext cx="210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Product</a:t>
              </a:r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46AB3-0735-4B0C-B642-C928A00DCBDA}"/>
                </a:ext>
              </a:extLst>
            </p:cNvPr>
            <p:cNvSpPr txBox="1"/>
            <p:nvPr/>
          </p:nvSpPr>
          <p:spPr>
            <a:xfrm>
              <a:off x="8364426" y="3901948"/>
              <a:ext cx="28044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mic Sans MS" panose="030F0702030302020204" pitchFamily="66" charset="0"/>
                </a:rPr>
                <a:t>The product of the creation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43C7957-F3F2-45BC-A9D7-F3D2C4350EBF}"/>
              </a:ext>
            </a:extLst>
          </p:cNvPr>
          <p:cNvSpPr/>
          <p:nvPr/>
        </p:nvSpPr>
        <p:spPr>
          <a:xfrm>
            <a:off x="908107" y="968414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7A3E17-3317-4DCE-861D-FCD77C8B10C4}"/>
              </a:ext>
            </a:extLst>
          </p:cNvPr>
          <p:cNvSpPr/>
          <p:nvPr/>
        </p:nvSpPr>
        <p:spPr>
          <a:xfrm>
            <a:off x="947842" y="598060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E68B4A-94A7-47D5-8B48-4082B83C2A30}"/>
              </a:ext>
            </a:extLst>
          </p:cNvPr>
          <p:cNvSpPr/>
          <p:nvPr/>
        </p:nvSpPr>
        <p:spPr>
          <a:xfrm>
            <a:off x="6641509" y="565008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BF807-D9E1-408D-A052-452D7E90EE41}"/>
              </a:ext>
            </a:extLst>
          </p:cNvPr>
          <p:cNvSpPr/>
          <p:nvPr/>
        </p:nvSpPr>
        <p:spPr>
          <a:xfrm>
            <a:off x="11029244" y="5621867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AF0404-6180-48AA-BC74-9D9A2AC0CBFC}"/>
              </a:ext>
            </a:extLst>
          </p:cNvPr>
          <p:cNvSpPr/>
          <p:nvPr/>
        </p:nvSpPr>
        <p:spPr>
          <a:xfrm>
            <a:off x="2847194" y="-180945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7E6EDA-EDED-4490-86F2-7767162A7BE6}"/>
              </a:ext>
            </a:extLst>
          </p:cNvPr>
          <p:cNvSpPr/>
          <p:nvPr/>
        </p:nvSpPr>
        <p:spPr>
          <a:xfrm>
            <a:off x="6789880" y="5752107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96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911" y="993818"/>
            <a:ext cx="5135880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Why Factory?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>
            <a:cxnSpLocks/>
          </p:cNvCxnSpPr>
          <p:nvPr/>
        </p:nvCxnSpPr>
        <p:spPr>
          <a:xfrm flipH="1">
            <a:off x="1648178" y="3714044"/>
            <a:ext cx="9019822" cy="0"/>
          </a:xfrm>
          <a:prstGeom prst="line">
            <a:avLst/>
          </a:prstGeom>
          <a:ln w="762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DAB1DB-6AA3-48A1-9EFF-DBC0FB1A0617}"/>
              </a:ext>
            </a:extLst>
          </p:cNvPr>
          <p:cNvSpPr txBox="1"/>
          <p:nvPr/>
        </p:nvSpPr>
        <p:spPr>
          <a:xfrm>
            <a:off x="927796" y="3980935"/>
            <a:ext cx="1841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reducing code duplication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FF58C-FE72-465C-B4AF-6B7C84A4FBCF}"/>
              </a:ext>
            </a:extLst>
          </p:cNvPr>
          <p:cNvSpPr txBox="1"/>
          <p:nvPr/>
        </p:nvSpPr>
        <p:spPr>
          <a:xfrm>
            <a:off x="3188783" y="3980935"/>
            <a:ext cx="18680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si</a:t>
            </a: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ngle point for objects creation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EFD70-144E-4ABD-B0CF-750C9F953FF2}"/>
              </a:ext>
            </a:extLst>
          </p:cNvPr>
          <p:cNvSpPr txBox="1"/>
          <p:nvPr/>
        </p:nvSpPr>
        <p:spPr>
          <a:xfrm>
            <a:off x="5450325" y="3980935"/>
            <a:ext cx="2119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more modular and extensible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7392C-8BE2-41FE-B6CB-739BDA1226BF}"/>
              </a:ext>
            </a:extLst>
          </p:cNvPr>
          <p:cNvSpPr txBox="1"/>
          <p:nvPr/>
        </p:nvSpPr>
        <p:spPr>
          <a:xfrm>
            <a:off x="8026401" y="3980935"/>
            <a:ext cx="1510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reusability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6947-5B8E-41B5-95E5-870E1602D290}"/>
              </a:ext>
            </a:extLst>
          </p:cNvPr>
          <p:cNvSpPr txBox="1"/>
          <p:nvPr/>
        </p:nvSpPr>
        <p:spPr>
          <a:xfrm>
            <a:off x="9993045" y="3988180"/>
            <a:ext cx="15103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more testable code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92C0FB-0CDD-4DD8-985D-8BAB627DC41E}"/>
              </a:ext>
            </a:extLst>
          </p:cNvPr>
          <p:cNvSpPr/>
          <p:nvPr/>
        </p:nvSpPr>
        <p:spPr>
          <a:xfrm>
            <a:off x="1648178" y="3595511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F00BEC-1335-4009-8949-D64BC18A5691}"/>
              </a:ext>
            </a:extLst>
          </p:cNvPr>
          <p:cNvSpPr/>
          <p:nvPr/>
        </p:nvSpPr>
        <p:spPr>
          <a:xfrm>
            <a:off x="3979333" y="3601154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1825F5-251C-4C01-958A-1669776B965A}"/>
              </a:ext>
            </a:extLst>
          </p:cNvPr>
          <p:cNvSpPr/>
          <p:nvPr/>
        </p:nvSpPr>
        <p:spPr>
          <a:xfrm>
            <a:off x="6400802" y="3618086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71E42C-983F-49D0-9F73-54FEBFC80627}"/>
              </a:ext>
            </a:extLst>
          </p:cNvPr>
          <p:cNvSpPr/>
          <p:nvPr/>
        </p:nvSpPr>
        <p:spPr>
          <a:xfrm>
            <a:off x="8619069" y="3612440"/>
            <a:ext cx="237066" cy="23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1A13B-76CA-4CAA-AAAB-D14AD222869B}"/>
              </a:ext>
            </a:extLst>
          </p:cNvPr>
          <p:cNvSpPr/>
          <p:nvPr/>
        </p:nvSpPr>
        <p:spPr>
          <a:xfrm>
            <a:off x="10566401" y="3629372"/>
            <a:ext cx="237066" cy="23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7E9C-9088-48FF-A0B0-9462BCA4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09" y="34261"/>
            <a:ext cx="3588737" cy="1325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45538-6FAA-40F8-96A9-90B2D8695EDE}"/>
              </a:ext>
            </a:extLst>
          </p:cNvPr>
          <p:cNvSpPr txBox="1"/>
          <p:nvPr/>
        </p:nvSpPr>
        <p:spPr>
          <a:xfrm>
            <a:off x="1609488" y="2199467"/>
            <a:ext cx="3477978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Tight Coupling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C3BAC-5833-4629-A0A4-6C43557455BF}"/>
              </a:ext>
            </a:extLst>
          </p:cNvPr>
          <p:cNvSpPr txBox="1"/>
          <p:nvPr/>
        </p:nvSpPr>
        <p:spPr>
          <a:xfrm>
            <a:off x="7104536" y="2199467"/>
            <a:ext cx="3032885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omic Sans MS" panose="030F0702030302020204" pitchFamily="66" charset="0"/>
              </a:rPr>
              <a:t>Loosing Coupling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5B3487-7B72-42CE-B1C9-A887AD3A615A}"/>
              </a:ext>
            </a:extLst>
          </p:cNvPr>
          <p:cNvCxnSpPr/>
          <p:nvPr/>
        </p:nvCxnSpPr>
        <p:spPr>
          <a:xfrm>
            <a:off x="5667022" y="2325511"/>
            <a:ext cx="0" cy="402755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25D81-EF7E-41E7-AAF4-97013E6DB7C4}"/>
              </a:ext>
            </a:extLst>
          </p:cNvPr>
          <p:cNvGrpSpPr/>
          <p:nvPr/>
        </p:nvGrpSpPr>
        <p:grpSpPr>
          <a:xfrm>
            <a:off x="2026355" y="3429001"/>
            <a:ext cx="1778003" cy="1998135"/>
            <a:chOff x="2026355" y="3429001"/>
            <a:chExt cx="1778003" cy="19981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9B9061-AE5B-435A-BD5D-6DBF072EA8B1}"/>
                </a:ext>
              </a:extLst>
            </p:cNvPr>
            <p:cNvSpPr/>
            <p:nvPr/>
          </p:nvSpPr>
          <p:spPr>
            <a:xfrm>
              <a:off x="2460979" y="3429001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4F2A83-ED41-459B-AE1D-6B100B18539D}"/>
                </a:ext>
              </a:extLst>
            </p:cNvPr>
            <p:cNvSpPr/>
            <p:nvPr/>
          </p:nvSpPr>
          <p:spPr>
            <a:xfrm>
              <a:off x="2466622" y="4428070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B72D9-E799-4165-B9E3-6CCC378E57D8}"/>
                </a:ext>
              </a:extLst>
            </p:cNvPr>
            <p:cNvSpPr/>
            <p:nvPr/>
          </p:nvSpPr>
          <p:spPr>
            <a:xfrm>
              <a:off x="2867380" y="4196645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3709E2-57D1-4917-A655-F5BC186B2001}"/>
                </a:ext>
              </a:extLst>
            </p:cNvPr>
            <p:cNvSpPr/>
            <p:nvPr/>
          </p:nvSpPr>
          <p:spPr>
            <a:xfrm>
              <a:off x="2861734" y="3705575"/>
              <a:ext cx="936978" cy="999066"/>
            </a:xfrm>
            <a:prstGeom prst="ellipse">
              <a:avLst/>
            </a:prstGeom>
            <a:gradFill>
              <a:gsLst>
                <a:gs pos="4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FC9825-EF95-4879-8C24-C5BBC9A80CA4}"/>
                </a:ext>
              </a:extLst>
            </p:cNvPr>
            <p:cNvSpPr/>
            <p:nvPr/>
          </p:nvSpPr>
          <p:spPr>
            <a:xfrm>
              <a:off x="2032001" y="4174067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FED146-4E95-4196-B478-F539D488C952}"/>
                </a:ext>
              </a:extLst>
            </p:cNvPr>
            <p:cNvSpPr/>
            <p:nvPr/>
          </p:nvSpPr>
          <p:spPr>
            <a:xfrm>
              <a:off x="2026355" y="3716866"/>
              <a:ext cx="936978" cy="999066"/>
            </a:xfrm>
            <a:prstGeom prst="ellipse">
              <a:avLst/>
            </a:prstGeom>
            <a:gradFill>
              <a:gsLst>
                <a:gs pos="55000">
                  <a:schemeClr val="accent2">
                    <a:lumMod val="20000"/>
                    <a:lumOff val="80000"/>
                    <a:alpha val="20000"/>
                  </a:schemeClr>
                </a:gs>
                <a:gs pos="87310">
                  <a:srgbClr val="F19A6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777EEBB-776B-49B7-A200-DA1A96E66B3E}"/>
              </a:ext>
            </a:extLst>
          </p:cNvPr>
          <p:cNvSpPr/>
          <p:nvPr/>
        </p:nvSpPr>
        <p:spPr>
          <a:xfrm>
            <a:off x="7523480" y="309404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D3607B-6101-4F05-BD5F-00C902E266DF}"/>
              </a:ext>
            </a:extLst>
          </p:cNvPr>
          <p:cNvSpPr/>
          <p:nvPr/>
        </p:nvSpPr>
        <p:spPr>
          <a:xfrm>
            <a:off x="8529884" y="4909112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4AF965-FDA6-4311-A934-073A85D2DEC5}"/>
              </a:ext>
            </a:extLst>
          </p:cNvPr>
          <p:cNvSpPr/>
          <p:nvPr/>
        </p:nvSpPr>
        <p:spPr>
          <a:xfrm>
            <a:off x="9155860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D72A5D-E6B4-419D-8A90-3EBD69E39267}"/>
              </a:ext>
            </a:extLst>
          </p:cNvPr>
          <p:cNvSpPr/>
          <p:nvPr/>
        </p:nvSpPr>
        <p:spPr>
          <a:xfrm rot="21256951">
            <a:off x="8596974" y="3095342"/>
            <a:ext cx="719290" cy="784969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DAFEE3-55D6-4567-B930-9412E8EE7F56}"/>
              </a:ext>
            </a:extLst>
          </p:cNvPr>
          <p:cNvSpPr/>
          <p:nvPr/>
        </p:nvSpPr>
        <p:spPr>
          <a:xfrm>
            <a:off x="7572588" y="4927603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60647F-A158-4387-887C-54571ADF7A09}"/>
              </a:ext>
            </a:extLst>
          </p:cNvPr>
          <p:cNvSpPr/>
          <p:nvPr/>
        </p:nvSpPr>
        <p:spPr>
          <a:xfrm>
            <a:off x="6931555" y="4034168"/>
            <a:ext cx="715713" cy="795762"/>
          </a:xfrm>
          <a:prstGeom prst="ellipse">
            <a:avLst/>
          </a:prstGeom>
          <a:gradFill>
            <a:gsLst>
              <a:gs pos="82000">
                <a:schemeClr val="accent2"/>
              </a:gs>
              <a:gs pos="3500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75000"/>
                  <a:alpha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F35827-D6A3-4D90-A47B-25995E6DFADE}"/>
              </a:ext>
            </a:extLst>
          </p:cNvPr>
          <p:cNvCxnSpPr>
            <a:cxnSpLocks/>
          </p:cNvCxnSpPr>
          <p:nvPr/>
        </p:nvCxnSpPr>
        <p:spPr>
          <a:xfrm>
            <a:off x="9225214" y="3889804"/>
            <a:ext cx="103978" cy="1443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421FE0-134A-4EE0-AA6A-33F67B0074FB}"/>
              </a:ext>
            </a:extLst>
          </p:cNvPr>
          <p:cNvCxnSpPr>
            <a:cxnSpLocks/>
          </p:cNvCxnSpPr>
          <p:nvPr/>
        </p:nvCxnSpPr>
        <p:spPr>
          <a:xfrm flipH="1">
            <a:off x="9225214" y="4909112"/>
            <a:ext cx="99406" cy="1241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6783D1-BCB3-4494-A1B6-8007E31596CD}"/>
              </a:ext>
            </a:extLst>
          </p:cNvPr>
          <p:cNvCxnSpPr>
            <a:cxnSpLocks/>
          </p:cNvCxnSpPr>
          <p:nvPr/>
        </p:nvCxnSpPr>
        <p:spPr>
          <a:xfrm flipH="1">
            <a:off x="8333875" y="5324470"/>
            <a:ext cx="150434" cy="10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E4F4C8-7CB1-4082-9954-B3FCBD75C1B3}"/>
              </a:ext>
            </a:extLst>
          </p:cNvPr>
          <p:cNvCxnSpPr>
            <a:cxnSpLocks/>
          </p:cNvCxnSpPr>
          <p:nvPr/>
        </p:nvCxnSpPr>
        <p:spPr>
          <a:xfrm flipH="1" flipV="1">
            <a:off x="7474585" y="4827928"/>
            <a:ext cx="98003" cy="1463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52156F-B9DC-4B77-8FF9-3B3B85979CC8}"/>
              </a:ext>
            </a:extLst>
          </p:cNvPr>
          <p:cNvCxnSpPr>
            <a:cxnSpLocks/>
          </p:cNvCxnSpPr>
          <p:nvPr/>
        </p:nvCxnSpPr>
        <p:spPr>
          <a:xfrm flipV="1">
            <a:off x="7437157" y="3830840"/>
            <a:ext cx="86324" cy="15663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5687EF-4914-4F89-B53E-C27A9A3C446F}"/>
              </a:ext>
            </a:extLst>
          </p:cNvPr>
          <p:cNvCxnSpPr>
            <a:cxnSpLocks/>
          </p:cNvCxnSpPr>
          <p:nvPr/>
        </p:nvCxnSpPr>
        <p:spPr>
          <a:xfrm>
            <a:off x="8299723" y="3429000"/>
            <a:ext cx="18458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8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100000">
              <a:schemeClr val="tx1">
                <a:lumMod val="95000"/>
                <a:lumOff val="5000"/>
              </a:schemeClr>
            </a:gs>
            <a:gs pos="62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95FA-402C-4176-9714-149C86E2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21" y="808359"/>
            <a:ext cx="8248697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Factory Design Pattern Flavors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2ACAFC-7DF5-44CD-8055-25EF6DBBD462}"/>
              </a:ext>
            </a:extLst>
          </p:cNvPr>
          <p:cNvSpPr/>
          <p:nvPr/>
        </p:nvSpPr>
        <p:spPr>
          <a:xfrm>
            <a:off x="790222" y="2517598"/>
            <a:ext cx="3048000" cy="2768701"/>
          </a:xfrm>
          <a:prstGeom prst="round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24E-D99B-49CF-B7BF-7AF5FC62DA00}"/>
              </a:ext>
            </a:extLst>
          </p:cNvPr>
          <p:cNvSpPr/>
          <p:nvPr/>
        </p:nvSpPr>
        <p:spPr>
          <a:xfrm>
            <a:off x="4349073" y="2451565"/>
            <a:ext cx="3193375" cy="2834734"/>
          </a:xfrm>
          <a:prstGeom prst="roundRect">
            <a:avLst/>
          </a:prstGeom>
          <a:solidFill>
            <a:schemeClr val="accent6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73D6E6-A4C0-4EB6-A4BC-AAAB2D2082CA}"/>
              </a:ext>
            </a:extLst>
          </p:cNvPr>
          <p:cNvSpPr/>
          <p:nvPr/>
        </p:nvSpPr>
        <p:spPr>
          <a:xfrm>
            <a:off x="8249442" y="2517598"/>
            <a:ext cx="3034450" cy="27026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A79E-2DAC-4514-BDBB-018350714513}"/>
              </a:ext>
            </a:extLst>
          </p:cNvPr>
          <p:cNvSpPr txBox="1"/>
          <p:nvPr/>
        </p:nvSpPr>
        <p:spPr>
          <a:xfrm>
            <a:off x="4665881" y="3156882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Factory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7D61-C2C0-4BB8-B76F-9D6163EB8EAE}"/>
              </a:ext>
            </a:extLst>
          </p:cNvPr>
          <p:cNvSpPr txBox="1"/>
          <p:nvPr/>
        </p:nvSpPr>
        <p:spPr>
          <a:xfrm>
            <a:off x="1037167" y="3251073"/>
            <a:ext cx="2559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Comic Sans MS" panose="030F0702030302020204" pitchFamily="66" charset="0"/>
              </a:rPr>
              <a:t>Simple Factory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46AB3-0735-4B0C-B642-C928A00DCBDA}"/>
              </a:ext>
            </a:extLst>
          </p:cNvPr>
          <p:cNvSpPr txBox="1"/>
          <p:nvPr/>
        </p:nvSpPr>
        <p:spPr>
          <a:xfrm>
            <a:off x="8249442" y="3179333"/>
            <a:ext cx="280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Abstract Factory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FEFB2B-4FC5-43EC-9652-0D9F4692E6EE}"/>
              </a:ext>
            </a:extLst>
          </p:cNvPr>
          <p:cNvSpPr/>
          <p:nvPr/>
        </p:nvSpPr>
        <p:spPr>
          <a:xfrm>
            <a:off x="705228" y="460615"/>
            <a:ext cx="505897" cy="502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B14719-0DA7-4E93-9512-B3A62A70B470}"/>
              </a:ext>
            </a:extLst>
          </p:cNvPr>
          <p:cNvSpPr/>
          <p:nvPr/>
        </p:nvSpPr>
        <p:spPr>
          <a:xfrm>
            <a:off x="11306709" y="330374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EC8DAF-723B-47B4-9612-26FA16CE9486}"/>
              </a:ext>
            </a:extLst>
          </p:cNvPr>
          <p:cNvSpPr/>
          <p:nvPr/>
        </p:nvSpPr>
        <p:spPr>
          <a:xfrm>
            <a:off x="955848" y="550521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6A949-B7BD-468F-A6DE-1AD632ED7E32}"/>
              </a:ext>
            </a:extLst>
          </p:cNvPr>
          <p:cNvSpPr/>
          <p:nvPr/>
        </p:nvSpPr>
        <p:spPr>
          <a:xfrm>
            <a:off x="10307256" y="550520"/>
            <a:ext cx="917724" cy="9112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4CA0D-A4A2-4E72-B53E-38A647BC06AF}"/>
              </a:ext>
            </a:extLst>
          </p:cNvPr>
          <p:cNvSpPr/>
          <p:nvPr/>
        </p:nvSpPr>
        <p:spPr>
          <a:xfrm>
            <a:off x="4544577" y="6019773"/>
            <a:ext cx="3900371" cy="318483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0B8946-A5EA-4F85-A1EE-9D9B2C852212}"/>
              </a:ext>
            </a:extLst>
          </p:cNvPr>
          <p:cNvSpPr/>
          <p:nvPr/>
        </p:nvSpPr>
        <p:spPr>
          <a:xfrm>
            <a:off x="11030943" y="5564152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A2C98F-9714-43F8-807C-05907164C6F6}"/>
              </a:ext>
            </a:extLst>
          </p:cNvPr>
          <p:cNvSpPr/>
          <p:nvPr/>
        </p:nvSpPr>
        <p:spPr>
          <a:xfrm>
            <a:off x="1040842" y="5564152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DC5914-8924-48CF-82BC-CD8B0CDF9ABA}"/>
              </a:ext>
            </a:extLst>
          </p:cNvPr>
          <p:cNvSpPr/>
          <p:nvPr/>
        </p:nvSpPr>
        <p:spPr>
          <a:xfrm>
            <a:off x="10471734" y="5740397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9AB8F9-3829-4D37-B607-9C50E50869F6}"/>
              </a:ext>
            </a:extLst>
          </p:cNvPr>
          <p:cNvSpPr/>
          <p:nvPr/>
        </p:nvSpPr>
        <p:spPr>
          <a:xfrm>
            <a:off x="11436291" y="518342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702B09-48C2-44F0-B5AE-0415A2B4A8C5}"/>
              </a:ext>
            </a:extLst>
          </p:cNvPr>
          <p:cNvSpPr/>
          <p:nvPr/>
        </p:nvSpPr>
        <p:spPr>
          <a:xfrm>
            <a:off x="5470300" y="460615"/>
            <a:ext cx="294384" cy="33641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F77AC8-7606-4A82-ABDC-54E9BF82487D}"/>
              </a:ext>
            </a:extLst>
          </p:cNvPr>
          <p:cNvSpPr/>
          <p:nvPr/>
        </p:nvSpPr>
        <p:spPr>
          <a:xfrm>
            <a:off x="705228" y="379335"/>
            <a:ext cx="505897" cy="502324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C1764C-E748-4258-B2AE-D2CA136226BE}"/>
              </a:ext>
            </a:extLst>
          </p:cNvPr>
          <p:cNvSpPr/>
          <p:nvPr/>
        </p:nvSpPr>
        <p:spPr>
          <a:xfrm>
            <a:off x="11306709" y="249094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BA53F3-9F05-4D22-9DD9-3F914744608D}"/>
              </a:ext>
            </a:extLst>
          </p:cNvPr>
          <p:cNvSpPr/>
          <p:nvPr/>
        </p:nvSpPr>
        <p:spPr>
          <a:xfrm>
            <a:off x="955848" y="469241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1AD20C-C354-4362-AF32-0FC3846FB44B}"/>
              </a:ext>
            </a:extLst>
          </p:cNvPr>
          <p:cNvSpPr/>
          <p:nvPr/>
        </p:nvSpPr>
        <p:spPr>
          <a:xfrm>
            <a:off x="10307256" y="469240"/>
            <a:ext cx="917724" cy="911243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C491B7-E59D-4585-8D27-FF65824D0CD1}"/>
              </a:ext>
            </a:extLst>
          </p:cNvPr>
          <p:cNvSpPr/>
          <p:nvPr/>
        </p:nvSpPr>
        <p:spPr>
          <a:xfrm>
            <a:off x="11436291" y="437062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C85859-5060-4D83-91D0-DDC01AA549CE}"/>
              </a:ext>
            </a:extLst>
          </p:cNvPr>
          <p:cNvSpPr/>
          <p:nvPr/>
        </p:nvSpPr>
        <p:spPr>
          <a:xfrm>
            <a:off x="5470300" y="379335"/>
            <a:ext cx="294384" cy="336418"/>
          </a:xfrm>
          <a:prstGeom prst="ellipse">
            <a:avLst/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1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</TotalTime>
  <Words>896</Words>
  <Application>Microsoft Office PowerPoint</Application>
  <PresentationFormat>Widescreen</PresentationFormat>
  <Paragraphs>308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Comic Sans MS</vt:lpstr>
      <vt:lpstr>Söhne Mono</vt:lpstr>
      <vt:lpstr>Office Theme</vt:lpstr>
      <vt:lpstr>Simple Light</vt:lpstr>
      <vt:lpstr>Factory Design Pattern</vt:lpstr>
      <vt:lpstr>Introduction</vt:lpstr>
      <vt:lpstr>Factory</vt:lpstr>
      <vt:lpstr>Design Patterns</vt:lpstr>
      <vt:lpstr>Factory is </vt:lpstr>
      <vt:lpstr>Factory Characteristics</vt:lpstr>
      <vt:lpstr>Why Factory?</vt:lpstr>
      <vt:lpstr>Coupling</vt:lpstr>
      <vt:lpstr>Factory Design Pattern Flavors</vt:lpstr>
      <vt:lpstr>Simple Factory</vt:lpstr>
      <vt:lpstr>Factory Method</vt:lpstr>
      <vt:lpstr> Intent </vt:lpstr>
      <vt:lpstr>Factory Method</vt:lpstr>
      <vt:lpstr>PowerPoint Presentation</vt:lpstr>
      <vt:lpstr>Problem</vt:lpstr>
      <vt:lpstr>PowerPoint Presentation</vt:lpstr>
      <vt:lpstr>Structure</vt:lpstr>
      <vt:lpstr>Solution</vt:lpstr>
      <vt:lpstr>Demo Code</vt:lpstr>
      <vt:lpstr>PowerPoint Presentation</vt:lpstr>
      <vt:lpstr>PowerPoint Presentation</vt:lpstr>
      <vt:lpstr>Abstract Factory</vt:lpstr>
      <vt:lpstr>Abstract Factory</vt:lpstr>
      <vt:lpstr>Abstract Factory</vt:lpstr>
      <vt:lpstr> Intent </vt:lpstr>
      <vt:lpstr>Motivations</vt:lpstr>
      <vt:lpstr>Problem</vt:lpstr>
      <vt:lpstr>Furniture Store Class- Diagram</vt:lpstr>
      <vt:lpstr>Furniture Store</vt:lpstr>
      <vt:lpstr>Furniture Store</vt:lpstr>
      <vt:lpstr>solution</vt:lpstr>
      <vt:lpstr>Structure</vt:lpstr>
      <vt:lpstr>Code</vt:lpstr>
      <vt:lpstr>Code</vt:lpstr>
      <vt:lpstr>Code</vt:lpstr>
      <vt:lpstr>Code</vt:lpstr>
      <vt:lpstr>Code</vt:lpstr>
      <vt:lpstr>Factory method   vs  Abstract factory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Mareya Mahmoud Abd Allatif Amoori</dc:creator>
  <cp:lastModifiedBy>Mareya Mahmoud Abd Allatif Amoori</cp:lastModifiedBy>
  <cp:revision>329</cp:revision>
  <dcterms:created xsi:type="dcterms:W3CDTF">2023-05-01T10:59:57Z</dcterms:created>
  <dcterms:modified xsi:type="dcterms:W3CDTF">2023-05-08T10:19:25Z</dcterms:modified>
</cp:coreProperties>
</file>